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71"/>
  </p:notesMasterIdLst>
  <p:sldIdLst>
    <p:sldId id="256" r:id="rId2"/>
    <p:sldId id="285" r:id="rId3"/>
    <p:sldId id="275" r:id="rId4"/>
    <p:sldId id="290" r:id="rId5"/>
    <p:sldId id="333" r:id="rId6"/>
    <p:sldId id="353" r:id="rId7"/>
    <p:sldId id="322" r:id="rId8"/>
    <p:sldId id="324" r:id="rId9"/>
    <p:sldId id="351" r:id="rId10"/>
    <p:sldId id="291" r:id="rId11"/>
    <p:sldId id="311" r:id="rId12"/>
    <p:sldId id="293" r:id="rId13"/>
    <p:sldId id="325" r:id="rId14"/>
    <p:sldId id="288" r:id="rId15"/>
    <p:sldId id="312" r:id="rId16"/>
    <p:sldId id="331" r:id="rId17"/>
    <p:sldId id="316" r:id="rId18"/>
    <p:sldId id="330" r:id="rId19"/>
    <p:sldId id="347" r:id="rId20"/>
    <p:sldId id="321" r:id="rId21"/>
    <p:sldId id="341" r:id="rId22"/>
    <p:sldId id="339" r:id="rId23"/>
    <p:sldId id="310" r:id="rId24"/>
    <p:sldId id="284" r:id="rId25"/>
    <p:sldId id="327" r:id="rId26"/>
    <p:sldId id="334" r:id="rId27"/>
    <p:sldId id="348" r:id="rId28"/>
    <p:sldId id="335" r:id="rId29"/>
    <p:sldId id="329" r:id="rId30"/>
    <p:sldId id="336" r:id="rId31"/>
    <p:sldId id="337" r:id="rId32"/>
    <p:sldId id="340" r:id="rId33"/>
    <p:sldId id="281" r:id="rId34"/>
    <p:sldId id="276" r:id="rId35"/>
    <p:sldId id="350" r:id="rId36"/>
    <p:sldId id="338" r:id="rId37"/>
    <p:sldId id="342" r:id="rId38"/>
    <p:sldId id="343" r:id="rId39"/>
    <p:sldId id="344" r:id="rId40"/>
    <p:sldId id="345" r:id="rId41"/>
    <p:sldId id="305" r:id="rId42"/>
    <p:sldId id="352" r:id="rId43"/>
    <p:sldId id="346" r:id="rId44"/>
    <p:sldId id="297" r:id="rId45"/>
    <p:sldId id="328" r:id="rId46"/>
    <p:sldId id="306" r:id="rId47"/>
    <p:sldId id="296" r:id="rId48"/>
    <p:sldId id="319" r:id="rId49"/>
    <p:sldId id="295" r:id="rId50"/>
    <p:sldId id="257" r:id="rId51"/>
    <p:sldId id="315" r:id="rId52"/>
    <p:sldId id="320" r:id="rId53"/>
    <p:sldId id="279" r:id="rId54"/>
    <p:sldId id="258" r:id="rId55"/>
    <p:sldId id="302" r:id="rId56"/>
    <p:sldId id="260" r:id="rId57"/>
    <p:sldId id="259" r:id="rId58"/>
    <p:sldId id="263" r:id="rId59"/>
    <p:sldId id="262" r:id="rId60"/>
    <p:sldId id="261" r:id="rId61"/>
    <p:sldId id="272" r:id="rId62"/>
    <p:sldId id="265" r:id="rId63"/>
    <p:sldId id="264" r:id="rId64"/>
    <p:sldId id="289" r:id="rId65"/>
    <p:sldId id="266" r:id="rId66"/>
    <p:sldId id="309" r:id="rId67"/>
    <p:sldId id="267" r:id="rId68"/>
    <p:sldId id="287" r:id="rId69"/>
    <p:sldId id="286"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81" d="100"/>
          <a:sy n="81" d="100"/>
        </p:scale>
        <p:origin x="-1344" y="-24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Biomass:Users:johnackerly:Desktop:wood:EIA:EIA%20main%20&amp;%20secondary%20heat%20source%20bar%20charts.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CA"/>
  <c:style val="18"/>
  <c:chart>
    <c:title>
      <c:tx>
        <c:rich>
          <a:bodyPr/>
          <a:lstStyle/>
          <a:p>
            <a:pPr>
              <a:defRPr/>
            </a:pPr>
            <a:r>
              <a:rPr lang="en-US"/>
              <a:t>US Residential Heating Fuel Use</a:t>
            </a:r>
          </a:p>
        </c:rich>
      </c:tx>
      <c:layout/>
    </c:title>
    <c:plotArea>
      <c:layout/>
      <c:barChart>
        <c:barDir val="col"/>
        <c:grouping val="stacked"/>
        <c:ser>
          <c:idx val="0"/>
          <c:order val="0"/>
          <c:tx>
            <c:strRef>
              <c:f>Sheet1!$B$2</c:f>
              <c:strCache>
                <c:ptCount val="1"/>
                <c:pt idx="0">
                  <c:v>Primary</c:v>
                </c:pt>
              </c:strCache>
            </c:strRef>
          </c:tx>
          <c:cat>
            <c:strRef>
              <c:f>Sheet1!$A$3:$A$8</c:f>
              <c:strCache>
                <c:ptCount val="6"/>
                <c:pt idx="0">
                  <c:v>Electricity</c:v>
                </c:pt>
                <c:pt idx="1">
                  <c:v>Natural Gas</c:v>
                </c:pt>
                <c:pt idx="2">
                  <c:v>Wood</c:v>
                </c:pt>
                <c:pt idx="3">
                  <c:v>Propane/LPG</c:v>
                </c:pt>
                <c:pt idx="4">
                  <c:v>Fuel Oil</c:v>
                </c:pt>
                <c:pt idx="5">
                  <c:v>Kerosene</c:v>
                </c:pt>
              </c:strCache>
            </c:strRef>
          </c:cat>
          <c:val>
            <c:numRef>
              <c:f>Sheet1!$B$3:$B$8</c:f>
              <c:numCache>
                <c:formatCode>0.0</c:formatCode>
                <c:ptCount val="6"/>
                <c:pt idx="0" formatCode="General">
                  <c:v>38.200000000000003</c:v>
                </c:pt>
                <c:pt idx="1">
                  <c:v>55.6</c:v>
                </c:pt>
                <c:pt idx="2">
                  <c:v>2.8</c:v>
                </c:pt>
                <c:pt idx="3">
                  <c:v>5.6</c:v>
                </c:pt>
                <c:pt idx="4">
                  <c:v>6.9</c:v>
                </c:pt>
                <c:pt idx="5">
                  <c:v>0.5</c:v>
                </c:pt>
              </c:numCache>
            </c:numRef>
          </c:val>
        </c:ser>
        <c:ser>
          <c:idx val="1"/>
          <c:order val="1"/>
          <c:tx>
            <c:strRef>
              <c:f>Sheet1!$C$2</c:f>
              <c:strCache>
                <c:ptCount val="1"/>
                <c:pt idx="0">
                  <c:v>Secondary</c:v>
                </c:pt>
              </c:strCache>
            </c:strRef>
          </c:tx>
          <c:cat>
            <c:strRef>
              <c:f>Sheet1!$A$3:$A$8</c:f>
              <c:strCache>
                <c:ptCount val="6"/>
                <c:pt idx="0">
                  <c:v>Electricity</c:v>
                </c:pt>
                <c:pt idx="1">
                  <c:v>Natural Gas</c:v>
                </c:pt>
                <c:pt idx="2">
                  <c:v>Wood</c:v>
                </c:pt>
                <c:pt idx="3">
                  <c:v>Propane/LPG</c:v>
                </c:pt>
                <c:pt idx="4">
                  <c:v>Fuel Oil</c:v>
                </c:pt>
                <c:pt idx="5">
                  <c:v>Kerosene</c:v>
                </c:pt>
              </c:strCache>
            </c:strRef>
          </c:cat>
          <c:val>
            <c:numRef>
              <c:f>Sheet1!$C$3:$C$8</c:f>
              <c:numCache>
                <c:formatCode>0.0</c:formatCode>
                <c:ptCount val="6"/>
                <c:pt idx="0" formatCode="General">
                  <c:v>26.8</c:v>
                </c:pt>
                <c:pt idx="1">
                  <c:v>7.2</c:v>
                </c:pt>
                <c:pt idx="2">
                  <c:v>8.8000000000000007</c:v>
                </c:pt>
                <c:pt idx="3">
                  <c:v>2.8</c:v>
                </c:pt>
                <c:pt idx="4">
                  <c:v>0.4</c:v>
                </c:pt>
                <c:pt idx="5">
                  <c:v>0.9</c:v>
                </c:pt>
              </c:numCache>
            </c:numRef>
          </c:val>
        </c:ser>
        <c:dLbls/>
        <c:gapWidth val="56"/>
        <c:overlap val="100"/>
        <c:axId val="75396992"/>
        <c:axId val="75398528"/>
      </c:barChart>
      <c:catAx>
        <c:axId val="75396992"/>
        <c:scaling>
          <c:orientation val="minMax"/>
        </c:scaling>
        <c:axPos val="b"/>
        <c:tickLblPos val="nextTo"/>
        <c:txPr>
          <a:bodyPr/>
          <a:lstStyle/>
          <a:p>
            <a:pPr>
              <a:defRPr sz="1400"/>
            </a:pPr>
            <a:endParaRPr lang="en-US"/>
          </a:p>
        </c:txPr>
        <c:crossAx val="75398528"/>
        <c:crosses val="autoZero"/>
        <c:auto val="1"/>
        <c:lblAlgn val="ctr"/>
        <c:lblOffset val="100"/>
      </c:catAx>
      <c:valAx>
        <c:axId val="75398528"/>
        <c:scaling>
          <c:orientation val="minMax"/>
        </c:scaling>
        <c:axPos val="l"/>
        <c:majorGridlines/>
        <c:title>
          <c:tx>
            <c:rich>
              <a:bodyPr/>
              <a:lstStyle/>
              <a:p>
                <a:pPr>
                  <a:defRPr sz="1300"/>
                </a:pPr>
                <a:r>
                  <a:rPr lang="en-US" sz="1300"/>
                  <a:t>Millions of US Homes</a:t>
                </a:r>
              </a:p>
            </c:rich>
          </c:tx>
          <c:layout/>
        </c:title>
        <c:numFmt formatCode="General" sourceLinked="1"/>
        <c:tickLblPos val="nextTo"/>
        <c:txPr>
          <a:bodyPr/>
          <a:lstStyle/>
          <a:p>
            <a:pPr>
              <a:defRPr sz="1600"/>
            </a:pPr>
            <a:endParaRPr lang="en-US"/>
          </a:p>
        </c:txPr>
        <c:crossAx val="75396992"/>
        <c:crosses val="autoZero"/>
        <c:crossBetween val="between"/>
      </c:valAx>
    </c:plotArea>
    <c:legend>
      <c:legendPos val="r"/>
      <c:layout/>
      <c:txPr>
        <a:bodyPr/>
        <a:lstStyle/>
        <a:p>
          <a:pPr>
            <a:defRPr sz="1600"/>
          </a:pPr>
          <a:endParaRPr lang="en-US"/>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CA"/>
  <c:chart>
    <c:plotArea>
      <c:layout/>
      <c:barChart>
        <c:barDir val="col"/>
        <c:grouping val="clustered"/>
        <c:ser>
          <c:idx val="0"/>
          <c:order val="0"/>
          <c:tx>
            <c:strRef>
              <c:f>Sheet1!$B$1</c:f>
              <c:strCache>
                <c:ptCount val="1"/>
                <c:pt idx="0">
                  <c:v>Best Known</c:v>
                </c:pt>
              </c:strCache>
            </c:strRef>
          </c:tx>
          <c:spPr>
            <a:solidFill>
              <a:srgbClr val="002060"/>
            </a:solidFill>
          </c:spPr>
          <c:cat>
            <c:strRef>
              <c:f>Sheet1!$A$2:$A$4</c:f>
              <c:strCache>
                <c:ptCount val="3"/>
                <c:pt idx="0">
                  <c:v>Pellet</c:v>
                </c:pt>
                <c:pt idx="1">
                  <c:v>Catalytic</c:v>
                </c:pt>
                <c:pt idx="2">
                  <c:v>Non-catalytic</c:v>
                </c:pt>
              </c:strCache>
            </c:strRef>
          </c:cat>
          <c:val>
            <c:numRef>
              <c:f>Sheet1!$B$2:$B$4</c:f>
              <c:numCache>
                <c:formatCode>General</c:formatCode>
                <c:ptCount val="3"/>
                <c:pt idx="0">
                  <c:v>0.79</c:v>
                </c:pt>
                <c:pt idx="1">
                  <c:v>0.82000000000000006</c:v>
                </c:pt>
                <c:pt idx="2">
                  <c:v>0.79</c:v>
                </c:pt>
              </c:numCache>
            </c:numRef>
          </c:val>
        </c:ser>
        <c:ser>
          <c:idx val="1"/>
          <c:order val="1"/>
          <c:tx>
            <c:strRef>
              <c:f>Sheet1!$C$1</c:f>
              <c:strCache>
                <c:ptCount val="1"/>
                <c:pt idx="0">
                  <c:v>Default (EPA)</c:v>
                </c:pt>
              </c:strCache>
            </c:strRef>
          </c:tx>
          <c:spPr>
            <a:solidFill>
              <a:srgbClr val="00B0F0"/>
            </a:solidFill>
          </c:spPr>
          <c:cat>
            <c:strRef>
              <c:f>Sheet1!$A$2:$A$4</c:f>
              <c:strCache>
                <c:ptCount val="3"/>
                <c:pt idx="0">
                  <c:v>Pellet</c:v>
                </c:pt>
                <c:pt idx="1">
                  <c:v>Catalytic</c:v>
                </c:pt>
                <c:pt idx="2">
                  <c:v>Non-catalytic</c:v>
                </c:pt>
              </c:strCache>
            </c:strRef>
          </c:cat>
          <c:val>
            <c:numRef>
              <c:f>Sheet1!$C$2:$C$4</c:f>
              <c:numCache>
                <c:formatCode>General</c:formatCode>
                <c:ptCount val="3"/>
                <c:pt idx="0">
                  <c:v>0.78</c:v>
                </c:pt>
                <c:pt idx="1">
                  <c:v>0.72000000000000008</c:v>
                </c:pt>
                <c:pt idx="2">
                  <c:v>0.63000000000000012</c:v>
                </c:pt>
              </c:numCache>
            </c:numRef>
          </c:val>
        </c:ser>
        <c:ser>
          <c:idx val="2"/>
          <c:order val="2"/>
          <c:tx>
            <c:strRef>
              <c:f>Sheet1!$D$1</c:f>
              <c:strCache>
                <c:ptCount val="1"/>
                <c:pt idx="0">
                  <c:v>Average</c:v>
                </c:pt>
              </c:strCache>
            </c:strRef>
          </c:tx>
          <c:spPr>
            <a:solidFill>
              <a:srgbClr val="FFFF00"/>
            </a:solidFill>
          </c:spPr>
          <c:cat>
            <c:strRef>
              <c:f>Sheet1!$A$2:$A$4</c:f>
              <c:strCache>
                <c:ptCount val="3"/>
                <c:pt idx="0">
                  <c:v>Pellet</c:v>
                </c:pt>
                <c:pt idx="1">
                  <c:v>Catalytic</c:v>
                </c:pt>
                <c:pt idx="2">
                  <c:v>Non-catalytic</c:v>
                </c:pt>
              </c:strCache>
            </c:strRef>
          </c:cat>
          <c:val>
            <c:numRef>
              <c:f>Sheet1!$D$2:$D$4</c:f>
              <c:numCache>
                <c:formatCode>General</c:formatCode>
                <c:ptCount val="3"/>
                <c:pt idx="0">
                  <c:v>0.68</c:v>
                </c:pt>
                <c:pt idx="2">
                  <c:v>0.72000000000000008</c:v>
                </c:pt>
              </c:numCache>
            </c:numRef>
          </c:val>
        </c:ser>
        <c:ser>
          <c:idx val="3"/>
          <c:order val="3"/>
          <c:tx>
            <c:strRef>
              <c:f>Sheet1!$E$1</c:f>
              <c:strCache>
                <c:ptCount val="1"/>
                <c:pt idx="0">
                  <c:v>Worst Known</c:v>
                </c:pt>
              </c:strCache>
            </c:strRef>
          </c:tx>
          <c:spPr>
            <a:solidFill>
              <a:srgbClr val="FF0000"/>
            </a:solidFill>
          </c:spPr>
          <c:cat>
            <c:strRef>
              <c:f>Sheet1!$A$2:$A$4</c:f>
              <c:strCache>
                <c:ptCount val="3"/>
                <c:pt idx="0">
                  <c:v>Pellet</c:v>
                </c:pt>
                <c:pt idx="1">
                  <c:v>Catalytic</c:v>
                </c:pt>
                <c:pt idx="2">
                  <c:v>Non-catalytic</c:v>
                </c:pt>
              </c:strCache>
            </c:strRef>
          </c:cat>
          <c:val>
            <c:numRef>
              <c:f>Sheet1!$E$2:$E$4</c:f>
              <c:numCache>
                <c:formatCode>General</c:formatCode>
                <c:ptCount val="3"/>
                <c:pt idx="0">
                  <c:v>0.33000000000000007</c:v>
                </c:pt>
                <c:pt idx="2">
                  <c:v>0.55000000000000004</c:v>
                </c:pt>
              </c:numCache>
            </c:numRef>
          </c:val>
        </c:ser>
        <c:dLbls/>
        <c:axId val="54909568"/>
        <c:axId val="54915456"/>
      </c:barChart>
      <c:catAx>
        <c:axId val="54909568"/>
        <c:scaling>
          <c:orientation val="minMax"/>
        </c:scaling>
        <c:axPos val="b"/>
        <c:tickLblPos val="nextTo"/>
        <c:crossAx val="54915456"/>
        <c:crosses val="autoZero"/>
        <c:auto val="1"/>
        <c:lblAlgn val="ctr"/>
        <c:lblOffset val="100"/>
      </c:catAx>
      <c:valAx>
        <c:axId val="54915456"/>
        <c:scaling>
          <c:orientation val="minMax"/>
        </c:scaling>
        <c:axPos val="l"/>
        <c:majorGridlines/>
        <c:numFmt formatCode="0%" sourceLinked="0"/>
        <c:tickLblPos val="nextTo"/>
        <c:crossAx val="54909568"/>
        <c:crosses val="autoZero"/>
        <c:crossBetween val="between"/>
      </c:valAx>
    </c:plotArea>
    <c:legend>
      <c:legendPos val="r"/>
      <c:layout/>
    </c:legend>
    <c:plotVisOnly val="1"/>
    <c:dispBlanksAs val="gap"/>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DC7BD5-A004-B44F-829F-FF09F8030173}" type="datetimeFigureOut">
              <a:rPr lang="en-US" smtClean="0"/>
              <a:pPr/>
              <a:t>3/3/2015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7852EE-B3D8-1F44-843C-F58E7972C403}" type="slidenum">
              <a:rPr lang="en-US" smtClean="0"/>
              <a:pPr/>
              <a:t>‹#›</a:t>
            </a:fld>
            <a:endParaRPr lang="en-US"/>
          </a:p>
        </p:txBody>
      </p:sp>
    </p:spTree>
    <p:extLst>
      <p:ext uri="{BB962C8B-B14F-4D97-AF65-F5344CB8AC3E}">
        <p14:creationId xmlns:p14="http://schemas.microsoft.com/office/powerpoint/2010/main" xmlns="" val="3211963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AGH logo</a:t>
            </a:r>
            <a:endParaRPr lang="en-US" dirty="0"/>
          </a:p>
        </p:txBody>
      </p:sp>
      <p:sp>
        <p:nvSpPr>
          <p:cNvPr id="4" name="Slide Number Placeholder 3"/>
          <p:cNvSpPr>
            <a:spLocks noGrp="1"/>
          </p:cNvSpPr>
          <p:nvPr>
            <p:ph type="sldNum" sz="quarter" idx="10"/>
          </p:nvPr>
        </p:nvSpPr>
        <p:spPr/>
        <p:txBody>
          <a:bodyPr/>
          <a:lstStyle/>
          <a:p>
            <a:fld id="{C67852EE-B3D8-1F44-843C-F58E7972C403}" type="slidenum">
              <a:rPr lang="en-US" smtClean="0"/>
              <a:pPr/>
              <a:t>1</a:t>
            </a:fld>
            <a:endParaRPr lang="en-US"/>
          </a:p>
        </p:txBody>
      </p:sp>
    </p:spTree>
    <p:extLst>
      <p:ext uri="{BB962C8B-B14F-4D97-AF65-F5344CB8AC3E}">
        <p14:creationId xmlns:p14="http://schemas.microsoft.com/office/powerpoint/2010/main" xmlns="" val="256325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7852EE-B3D8-1F44-843C-F58E7972C403}" type="slidenum">
              <a:rPr lang="en-US" smtClean="0"/>
              <a:pPr/>
              <a:t>50</a:t>
            </a:fld>
            <a:endParaRPr lang="en-US"/>
          </a:p>
        </p:txBody>
      </p:sp>
    </p:spTree>
    <p:extLst>
      <p:ext uri="{BB962C8B-B14F-4D97-AF65-F5344CB8AC3E}">
        <p14:creationId xmlns:p14="http://schemas.microsoft.com/office/powerpoint/2010/main" xmlns="" val="3905263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7852EE-B3D8-1F44-843C-F58E7972C403}" type="slidenum">
              <a:rPr lang="en-US" smtClean="0"/>
              <a:pPr/>
              <a:t>53</a:t>
            </a:fld>
            <a:endParaRPr lang="en-US"/>
          </a:p>
        </p:txBody>
      </p:sp>
    </p:spTree>
    <p:extLst>
      <p:ext uri="{BB962C8B-B14F-4D97-AF65-F5344CB8AC3E}">
        <p14:creationId xmlns:p14="http://schemas.microsoft.com/office/powerpoint/2010/main" xmlns="" val="3286485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7852EE-B3D8-1F44-843C-F58E7972C403}" type="slidenum">
              <a:rPr lang="en-US" smtClean="0"/>
              <a:pPr/>
              <a:t>59</a:t>
            </a:fld>
            <a:endParaRPr lang="en-US"/>
          </a:p>
        </p:txBody>
      </p:sp>
    </p:spTree>
    <p:extLst>
      <p:ext uri="{BB962C8B-B14F-4D97-AF65-F5344CB8AC3E}">
        <p14:creationId xmlns:p14="http://schemas.microsoft.com/office/powerpoint/2010/main" xmlns="" val="2081437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7852EE-B3D8-1F44-843C-F58E7972C403}" type="slidenum">
              <a:rPr lang="en-US" smtClean="0"/>
              <a:pPr/>
              <a:t>63</a:t>
            </a:fld>
            <a:endParaRPr lang="en-US"/>
          </a:p>
        </p:txBody>
      </p:sp>
    </p:spTree>
    <p:extLst>
      <p:ext uri="{BB962C8B-B14F-4D97-AF65-F5344CB8AC3E}">
        <p14:creationId xmlns:p14="http://schemas.microsoft.com/office/powerpoint/2010/main" xmlns="" val="3976368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F5153B9-31EE-4163-8270-49BCCD10AFDF}" type="datetimeFigureOut">
              <a:rPr lang="en-US" smtClean="0"/>
              <a:pPr/>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3A960-E20D-46E7-B372-A061AB12A16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5153B9-31EE-4163-8270-49BCCD10AFDF}" type="datetimeFigureOut">
              <a:rPr lang="en-US" smtClean="0"/>
              <a:pPr/>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3A960-E20D-46E7-B372-A061AB12A16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5153B9-31EE-4163-8270-49BCCD10AFDF}" type="datetimeFigureOut">
              <a:rPr lang="en-US" smtClean="0"/>
              <a:pPr/>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3A960-E20D-46E7-B372-A061AB12A16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5153B9-31EE-4163-8270-49BCCD10AFDF}" type="datetimeFigureOut">
              <a:rPr lang="en-US" smtClean="0"/>
              <a:pPr/>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3A960-E20D-46E7-B372-A061AB12A16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5153B9-31EE-4163-8270-49BCCD10AFDF}" type="datetimeFigureOut">
              <a:rPr lang="en-US" smtClean="0"/>
              <a:pPr/>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3A960-E20D-46E7-B372-A061AB12A16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F5153B9-31EE-4163-8270-49BCCD10AFDF}" type="datetimeFigureOut">
              <a:rPr lang="en-US" smtClean="0"/>
              <a:pPr/>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B3A960-E20D-46E7-B372-A061AB12A16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5153B9-31EE-4163-8270-49BCCD10AFDF}" type="datetimeFigureOut">
              <a:rPr lang="en-US" smtClean="0"/>
              <a:pPr/>
              <a:t>3/3/2015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B3A960-E20D-46E7-B372-A061AB12A16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5153B9-31EE-4163-8270-49BCCD10AFDF}" type="datetimeFigureOut">
              <a:rPr lang="en-US" smtClean="0"/>
              <a:pPr/>
              <a:t>3/3/2015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B3A960-E20D-46E7-B372-A061AB12A16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5153B9-31EE-4163-8270-49BCCD10AFDF}" type="datetimeFigureOut">
              <a:rPr lang="en-US" smtClean="0"/>
              <a:pPr/>
              <a:t>3/3/2015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B3A960-E20D-46E7-B372-A061AB12A16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5153B9-31EE-4163-8270-49BCCD10AFDF}" type="datetimeFigureOut">
              <a:rPr lang="en-US" smtClean="0"/>
              <a:pPr/>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B3A960-E20D-46E7-B372-A061AB12A16E}"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F5153B9-31EE-4163-8270-49BCCD10AFDF}" type="datetimeFigureOut">
              <a:rPr lang="en-US" smtClean="0"/>
              <a:pPr/>
              <a:t>3/3/2015</a:t>
            </a:fld>
            <a:endParaRPr lang="en-US"/>
          </a:p>
        </p:txBody>
      </p:sp>
      <p:sp>
        <p:nvSpPr>
          <p:cNvPr id="9" name="Slide Number Placeholder 8"/>
          <p:cNvSpPr>
            <a:spLocks noGrp="1"/>
          </p:cNvSpPr>
          <p:nvPr>
            <p:ph type="sldNum" sz="quarter" idx="11"/>
          </p:nvPr>
        </p:nvSpPr>
        <p:spPr/>
        <p:txBody>
          <a:bodyPr/>
          <a:lstStyle/>
          <a:p>
            <a:fld id="{44B3A960-E20D-46E7-B372-A061AB12A16E}"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4B3A960-E20D-46E7-B372-A061AB12A16E}"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F5153B9-31EE-4163-8270-49BCCD10AFDF}" type="datetimeFigureOut">
              <a:rPr lang="en-US" smtClean="0"/>
              <a:pPr/>
              <a:t>3/3/2015</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ecy.wa.gov/news/2012/189.html" TargetMode="External"/><Relationship Id="rId2" Type="http://schemas.openxmlformats.org/officeDocument/2006/relationships/hyperlink" Target="http://triblive.com/news/adminpage/4500420-74/county-wood-boilers#axzz2baWuj5ww" TargetMode="Externa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hyperlink" Target="http://www.rules.utah.gov/publicat/code/r156/r156-55a.ht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woodheat.org/the-outdoor-air-myth-exposed.html" TargetMode="Externa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nficertified.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5.xml"/><Relationship Id="rId4" Type="http://schemas.openxmlformats.org/officeDocument/2006/relationships/image" Target="../media/image46.emf"/></Relationships>
</file>

<file path=ppt/slides/_rels/slide5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6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4.xml"/><Relationship Id="rId5" Type="http://schemas.openxmlformats.org/officeDocument/2006/relationships/image" Target="../media/image63.jpeg"/><Relationship Id="rId4" Type="http://schemas.openxmlformats.org/officeDocument/2006/relationships/image" Target="../media/image62.jpeg"/></Relationships>
</file>

<file path=ppt/slides/_rels/slide6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hyperlink" Target="mailto:contact@forgreenheat.org" TargetMode="External"/><Relationship Id="rId2" Type="http://schemas.openxmlformats.org/officeDocument/2006/relationships/hyperlink" Target="http://www.naturalresources.umd.edu/Publications/FactSheets/FS-936_2012_Wood_Stove_Checklist.pdf" TargetMode="External"/><Relationship Id="rId1" Type="http://schemas.openxmlformats.org/officeDocument/2006/relationships/slideLayout" Target="../slideLayouts/slideLayout4.xml"/><Relationship Id="rId4" Type="http://schemas.openxmlformats.org/officeDocument/2006/relationships/image" Target="../media/image66.png"/></Relationships>
</file>

<file path=ppt/slides/_rels/slide69.xml.rels><?xml version="1.0" encoding="UTF-8" standalone="yes"?>
<Relationships xmlns="http://schemas.openxmlformats.org/package/2006/relationships"><Relationship Id="rId3" Type="http://schemas.openxmlformats.org/officeDocument/2006/relationships/hyperlink" Target="mailto:john@forgreenheat.org" TargetMode="External"/><Relationship Id="rId2" Type="http://schemas.openxmlformats.org/officeDocument/2006/relationships/hyperlink" Target="http://www.forgreenheat.org" TargetMode="External"/><Relationship Id="rId1" Type="http://schemas.openxmlformats.org/officeDocument/2006/relationships/slideLayout" Target="../slideLayouts/slideLayout2.xml"/><Relationship Id="rId4" Type="http://schemas.openxmlformats.org/officeDocument/2006/relationships/image" Target="../media/image67.gif"/></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077200" cy="1905000"/>
          </a:xfrm>
        </p:spPr>
        <p:txBody>
          <a:bodyPr/>
          <a:lstStyle/>
          <a:p>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
            </a:r>
            <a:br>
              <a:rPr lang="en-US" sz="4000" dirty="0" smtClean="0"/>
            </a:br>
            <a:endParaRPr lang="en-US" dirty="0"/>
          </a:p>
        </p:txBody>
      </p:sp>
      <p:sp>
        <p:nvSpPr>
          <p:cNvPr id="3" name="Subtitle 2"/>
          <p:cNvSpPr>
            <a:spLocks noGrp="1"/>
          </p:cNvSpPr>
          <p:nvPr>
            <p:ph type="subTitle" idx="1"/>
          </p:nvPr>
        </p:nvSpPr>
        <p:spPr>
          <a:xfrm>
            <a:off x="304800" y="3200400"/>
            <a:ext cx="6461760" cy="1066800"/>
          </a:xfrm>
        </p:spPr>
        <p:txBody>
          <a:bodyPr>
            <a:noAutofit/>
          </a:bodyPr>
          <a:lstStyle/>
          <a:p>
            <a:r>
              <a:rPr lang="en-US" dirty="0" smtClean="0"/>
              <a:t>John </a:t>
            </a:r>
            <a:r>
              <a:rPr lang="en-US" dirty="0" err="1" smtClean="0"/>
              <a:t>Ackerly</a:t>
            </a:r>
            <a:endParaRPr lang="en-US" dirty="0"/>
          </a:p>
          <a:p>
            <a:r>
              <a:rPr lang="en-US" dirty="0" smtClean="0"/>
              <a:t>President, Alliance for Green Heat</a:t>
            </a:r>
          </a:p>
          <a:p>
            <a:r>
              <a:rPr lang="en-US" dirty="0" smtClean="0"/>
              <a:t>Presented to Utah state &amp; county officials</a:t>
            </a:r>
          </a:p>
          <a:p>
            <a:r>
              <a:rPr lang="en-US" dirty="0" smtClean="0"/>
              <a:t>DEQ, 4 Corners Room, 4</a:t>
            </a:r>
            <a:r>
              <a:rPr lang="en-US" baseline="30000" dirty="0" smtClean="0"/>
              <a:t>th</a:t>
            </a:r>
            <a:r>
              <a:rPr lang="en-US" dirty="0" smtClean="0"/>
              <a:t> Floor</a:t>
            </a:r>
          </a:p>
          <a:p>
            <a:r>
              <a:rPr lang="en-US" dirty="0" smtClean="0"/>
              <a:t>195 N 1950 West</a:t>
            </a:r>
          </a:p>
          <a:p>
            <a:r>
              <a:rPr lang="en-US" dirty="0" smtClean="0"/>
              <a:t>Salt Lake City, UT</a:t>
            </a:r>
          </a:p>
          <a:p>
            <a:r>
              <a:rPr lang="en-US" dirty="0" smtClean="0"/>
              <a:t>February 24, 2015</a:t>
            </a:r>
            <a:endParaRPr lang="en-US" dirty="0"/>
          </a:p>
        </p:txBody>
      </p:sp>
      <p:sp>
        <p:nvSpPr>
          <p:cNvPr id="5" name="TextBox 4"/>
          <p:cNvSpPr txBox="1"/>
          <p:nvPr/>
        </p:nvSpPr>
        <p:spPr>
          <a:xfrm>
            <a:off x="457200" y="609601"/>
            <a:ext cx="8180616" cy="707886"/>
          </a:xfrm>
          <a:prstGeom prst="rect">
            <a:avLst/>
          </a:prstGeom>
          <a:noFill/>
        </p:spPr>
        <p:txBody>
          <a:bodyPr wrap="square" rtlCol="0">
            <a:spAutoFit/>
          </a:bodyPr>
          <a:lstStyle/>
          <a:p>
            <a:r>
              <a:rPr lang="en-US" sz="4000" dirty="0" smtClean="0"/>
              <a:t>Options for Reducing Wood Smoke</a:t>
            </a:r>
            <a:endParaRPr lang="en-US" dirty="0"/>
          </a:p>
        </p:txBody>
      </p:sp>
      <p:pic>
        <p:nvPicPr>
          <p:cNvPr id="8" name="Picture 7" descr="SLC.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343400" y="1524000"/>
            <a:ext cx="3120262" cy="2050738"/>
          </a:xfrm>
          <a:prstGeom prst="rect">
            <a:avLst/>
          </a:prstGeom>
        </p:spPr>
      </p:pic>
    </p:spTree>
    <p:extLst>
      <p:ext uri="{BB962C8B-B14F-4D97-AF65-F5344CB8AC3E}">
        <p14:creationId xmlns:p14="http://schemas.microsoft.com/office/powerpoint/2010/main" xmlns="" val="3125322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Stove Technology</a:t>
            </a:r>
            <a:endParaRPr lang="en-US" dirty="0"/>
          </a:p>
        </p:txBody>
      </p:sp>
      <p:pic>
        <p:nvPicPr>
          <p:cNvPr id="6" name="Picture 5" descr="Stove_Diagram baffle uncertified stove.jp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4876800" y="4038600"/>
            <a:ext cx="2599465" cy="2286000"/>
          </a:xfrm>
          <a:prstGeom prst="rect">
            <a:avLst/>
          </a:prstGeom>
        </p:spPr>
      </p:pic>
      <p:pic>
        <p:nvPicPr>
          <p:cNvPr id="7" name="Picture 6" descr="Franklin_stove.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4495800" y="1371600"/>
            <a:ext cx="2819400" cy="2126105"/>
          </a:xfrm>
          <a:prstGeom prst="rect">
            <a:avLst/>
          </a:prstGeom>
        </p:spPr>
      </p:pic>
      <p:pic>
        <p:nvPicPr>
          <p:cNvPr id="9" name="Picture 8" descr="diagram of pot belly stove.jp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990600" y="4191000"/>
            <a:ext cx="2209800" cy="2371873"/>
          </a:xfrm>
          <a:prstGeom prst="rect">
            <a:avLst/>
          </a:prstGeom>
        </p:spPr>
      </p:pic>
      <p:pic>
        <p:nvPicPr>
          <p:cNvPr id="11" name="Picture 10" descr="diagram of masonry stove.jpg"/>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1066800" y="1143000"/>
            <a:ext cx="2004807" cy="2514600"/>
          </a:xfrm>
          <a:prstGeom prst="rect">
            <a:avLst/>
          </a:prstGeom>
        </p:spPr>
      </p:pic>
      <p:sp>
        <p:nvSpPr>
          <p:cNvPr id="13" name="TextBox 12"/>
          <p:cNvSpPr txBox="1"/>
          <p:nvPr/>
        </p:nvSpPr>
        <p:spPr>
          <a:xfrm>
            <a:off x="5562600" y="3505200"/>
            <a:ext cx="900293" cy="369332"/>
          </a:xfrm>
          <a:prstGeom prst="rect">
            <a:avLst/>
          </a:prstGeom>
          <a:noFill/>
        </p:spPr>
        <p:txBody>
          <a:bodyPr wrap="square" rtlCol="0">
            <a:spAutoFit/>
          </a:bodyPr>
          <a:lstStyle/>
          <a:p>
            <a:r>
              <a:rPr lang="en-US" dirty="0" smtClean="0"/>
              <a:t>1744</a:t>
            </a:r>
            <a:endParaRPr lang="en-US" dirty="0"/>
          </a:p>
        </p:txBody>
      </p:sp>
      <p:sp>
        <p:nvSpPr>
          <p:cNvPr id="15" name="TextBox 14"/>
          <p:cNvSpPr txBox="1"/>
          <p:nvPr/>
        </p:nvSpPr>
        <p:spPr>
          <a:xfrm>
            <a:off x="1600200" y="6477000"/>
            <a:ext cx="1211443" cy="369332"/>
          </a:xfrm>
          <a:prstGeom prst="rect">
            <a:avLst/>
          </a:prstGeom>
          <a:noFill/>
        </p:spPr>
        <p:txBody>
          <a:bodyPr wrap="square" rtlCol="0">
            <a:spAutoFit/>
          </a:bodyPr>
          <a:lstStyle/>
          <a:p>
            <a:r>
              <a:rPr lang="en-US" dirty="0" smtClean="0"/>
              <a:t>1870</a:t>
            </a:r>
            <a:endParaRPr lang="en-US" dirty="0"/>
          </a:p>
        </p:txBody>
      </p:sp>
      <p:sp>
        <p:nvSpPr>
          <p:cNvPr id="16" name="TextBox 15"/>
          <p:cNvSpPr txBox="1"/>
          <p:nvPr/>
        </p:nvSpPr>
        <p:spPr>
          <a:xfrm>
            <a:off x="5410200" y="6248400"/>
            <a:ext cx="1127099" cy="369332"/>
          </a:xfrm>
          <a:prstGeom prst="rect">
            <a:avLst/>
          </a:prstGeom>
          <a:noFill/>
        </p:spPr>
        <p:txBody>
          <a:bodyPr wrap="square" rtlCol="0">
            <a:spAutoFit/>
          </a:bodyPr>
          <a:lstStyle/>
          <a:p>
            <a:r>
              <a:rPr lang="en-US" dirty="0" smtClean="0"/>
              <a:t>1970s</a:t>
            </a:r>
            <a:endParaRPr lang="en-US" dirty="0"/>
          </a:p>
        </p:txBody>
      </p:sp>
      <p:sp>
        <p:nvSpPr>
          <p:cNvPr id="3" name="TextBox 2"/>
          <p:cNvSpPr txBox="1"/>
          <p:nvPr/>
        </p:nvSpPr>
        <p:spPr>
          <a:xfrm>
            <a:off x="1524000" y="3581400"/>
            <a:ext cx="1000099" cy="369332"/>
          </a:xfrm>
          <a:prstGeom prst="rect">
            <a:avLst/>
          </a:prstGeom>
          <a:noFill/>
        </p:spPr>
        <p:txBody>
          <a:bodyPr wrap="square" rtlCol="0">
            <a:spAutoFit/>
          </a:bodyPr>
          <a:lstStyle/>
          <a:p>
            <a:r>
              <a:rPr lang="en-US" dirty="0" smtClean="0"/>
              <a:t>1600s</a:t>
            </a:r>
            <a:endParaRPr lang="en-US" dirty="0"/>
          </a:p>
        </p:txBody>
      </p:sp>
    </p:spTree>
    <p:extLst>
      <p:ext uri="{BB962C8B-B14F-4D97-AF65-F5344CB8AC3E}">
        <p14:creationId xmlns:p14="http://schemas.microsoft.com/office/powerpoint/2010/main" xmlns="" val="2237873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1988 to present</a:t>
            </a:r>
            <a:endParaRPr lang="en-US" dirty="0"/>
          </a:p>
        </p:txBody>
      </p:sp>
      <p:pic>
        <p:nvPicPr>
          <p:cNvPr id="4" name="Content Placeholder 3" descr="diagram for Jotul stove.gif"/>
          <p:cNvPicPr>
            <a:picLocks noGrp="1" noChangeAspect="1"/>
          </p:cNvPicPr>
          <p:nvPr>
            <p:ph idx="1"/>
          </p:nvPr>
        </p:nvPicPr>
        <p:blipFill>
          <a:blip r:embed="rId2" cstate="email">
            <a:extLst>
              <a:ext uri="{28A0092B-C50C-407E-A947-70E740481C1C}">
                <a14:useLocalDpi xmlns:a14="http://schemas.microsoft.com/office/drawing/2010/main" xmlns=""/>
              </a:ext>
            </a:extLst>
          </a:blip>
          <a:srcRect t="17459" b="17459"/>
          <a:stretch>
            <a:fillRect/>
          </a:stretch>
        </p:blipFill>
        <p:spPr>
          <a:xfrm>
            <a:off x="457200" y="1371600"/>
            <a:ext cx="3386667" cy="2133600"/>
          </a:xfrm>
        </p:spPr>
      </p:pic>
      <p:pic>
        <p:nvPicPr>
          <p:cNvPr id="6" name="Picture 5" descr="diagram of Woodstock hybrid stove.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85800" y="3962400"/>
            <a:ext cx="3052234" cy="2414954"/>
          </a:xfrm>
          <a:prstGeom prst="rect">
            <a:avLst/>
          </a:prstGeom>
        </p:spPr>
      </p:pic>
      <p:pic>
        <p:nvPicPr>
          <p:cNvPr id="8" name="Content Placeholder 3" descr="quad 4 burn places.jpg"/>
          <p:cNvPicPr>
            <a:picLocks noChangeAspect="1"/>
          </p:cNvPicPr>
          <p:nvPr/>
        </p:nvPicPr>
        <p:blipFill>
          <a:blip r:embed="rId4" cstate="email">
            <a:extLst>
              <a:ext uri="{28A0092B-C50C-407E-A947-70E740481C1C}">
                <a14:useLocalDpi xmlns:a14="http://schemas.microsoft.com/office/drawing/2010/main" xmlns=""/>
              </a:ext>
            </a:extLst>
          </a:blip>
          <a:srcRect/>
          <a:stretch>
            <a:fillRect/>
          </a:stretch>
        </p:blipFill>
        <p:spPr>
          <a:xfrm>
            <a:off x="4267201" y="1295400"/>
            <a:ext cx="3684210" cy="2321052"/>
          </a:xfrm>
          <a:prstGeom prst="rect">
            <a:avLst/>
          </a:prstGeom>
        </p:spPr>
      </p:pic>
      <p:pic>
        <p:nvPicPr>
          <p:cNvPr id="10" name="Picture 9" descr="hwam_autopilot_IHS_braendeovn_med_fjernbetjening_DK_2013.jpg"/>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5105400" y="4114800"/>
            <a:ext cx="2288902" cy="2108199"/>
          </a:xfrm>
          <a:prstGeom prst="rect">
            <a:avLst/>
          </a:prstGeom>
        </p:spPr>
      </p:pic>
      <p:sp>
        <p:nvSpPr>
          <p:cNvPr id="11" name="TextBox 10"/>
          <p:cNvSpPr txBox="1"/>
          <p:nvPr/>
        </p:nvSpPr>
        <p:spPr>
          <a:xfrm>
            <a:off x="1524000" y="3581400"/>
            <a:ext cx="1219200" cy="369332"/>
          </a:xfrm>
          <a:prstGeom prst="rect">
            <a:avLst/>
          </a:prstGeom>
          <a:noFill/>
        </p:spPr>
        <p:txBody>
          <a:bodyPr wrap="square" rtlCol="0">
            <a:spAutoFit/>
          </a:bodyPr>
          <a:lstStyle/>
          <a:p>
            <a:r>
              <a:rPr lang="en-US" dirty="0" smtClean="0"/>
              <a:t>1990</a:t>
            </a:r>
            <a:endParaRPr lang="en-US" dirty="0"/>
          </a:p>
        </p:txBody>
      </p:sp>
      <p:sp>
        <p:nvSpPr>
          <p:cNvPr id="12" name="TextBox 11"/>
          <p:cNvSpPr txBox="1"/>
          <p:nvPr/>
        </p:nvSpPr>
        <p:spPr>
          <a:xfrm>
            <a:off x="5715000" y="3581400"/>
            <a:ext cx="1752600" cy="369332"/>
          </a:xfrm>
          <a:prstGeom prst="rect">
            <a:avLst/>
          </a:prstGeom>
          <a:noFill/>
        </p:spPr>
        <p:txBody>
          <a:bodyPr wrap="square" rtlCol="0">
            <a:spAutoFit/>
          </a:bodyPr>
          <a:lstStyle/>
          <a:p>
            <a:r>
              <a:rPr lang="en-US" dirty="0" smtClean="0"/>
              <a:t>2000</a:t>
            </a:r>
            <a:endParaRPr lang="en-US" dirty="0"/>
          </a:p>
        </p:txBody>
      </p:sp>
      <p:sp>
        <p:nvSpPr>
          <p:cNvPr id="13" name="TextBox 12"/>
          <p:cNvSpPr txBox="1"/>
          <p:nvPr/>
        </p:nvSpPr>
        <p:spPr>
          <a:xfrm>
            <a:off x="1752600" y="6324600"/>
            <a:ext cx="914400" cy="369332"/>
          </a:xfrm>
          <a:prstGeom prst="rect">
            <a:avLst/>
          </a:prstGeom>
          <a:noFill/>
        </p:spPr>
        <p:txBody>
          <a:bodyPr wrap="square" rtlCol="0">
            <a:spAutoFit/>
          </a:bodyPr>
          <a:lstStyle/>
          <a:p>
            <a:r>
              <a:rPr lang="en-US" dirty="0" smtClean="0"/>
              <a:t>2012</a:t>
            </a:r>
            <a:endParaRPr lang="en-US" dirty="0"/>
          </a:p>
        </p:txBody>
      </p:sp>
      <p:sp>
        <p:nvSpPr>
          <p:cNvPr id="14" name="TextBox 13"/>
          <p:cNvSpPr txBox="1"/>
          <p:nvPr/>
        </p:nvSpPr>
        <p:spPr>
          <a:xfrm>
            <a:off x="5715000" y="6248400"/>
            <a:ext cx="1033643" cy="369332"/>
          </a:xfrm>
          <a:prstGeom prst="rect">
            <a:avLst/>
          </a:prstGeom>
          <a:noFill/>
        </p:spPr>
        <p:txBody>
          <a:bodyPr wrap="square" rtlCol="0">
            <a:spAutoFit/>
          </a:bodyPr>
          <a:lstStyle/>
          <a:p>
            <a:r>
              <a:rPr lang="en-US" dirty="0" smtClean="0"/>
              <a:t>2013</a:t>
            </a:r>
            <a:endParaRPr lang="en-US" dirty="0"/>
          </a:p>
        </p:txBody>
      </p:sp>
    </p:spTree>
    <p:extLst>
      <p:ext uri="{BB962C8B-B14F-4D97-AF65-F5344CB8AC3E}">
        <p14:creationId xmlns:p14="http://schemas.microsoft.com/office/powerpoint/2010/main" xmlns="" val="3243597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and Rise of Catalytic Stove</a:t>
            </a:r>
            <a:endParaRPr lang="en-US" dirty="0"/>
          </a:p>
        </p:txBody>
      </p:sp>
      <p:pic>
        <p:nvPicPr>
          <p:cNvPr id="4" name="Content Placeholder 3" descr="20101107catalyticwoodstove.gif"/>
          <p:cNvPicPr>
            <a:picLocks noGrp="1" noChangeAspect="1"/>
          </p:cNvPicPr>
          <p:nvPr>
            <p:ph idx="1"/>
          </p:nvPr>
        </p:nvPicPr>
        <p:blipFill>
          <a:blip r:embed="rId2" cstate="email">
            <a:extLst>
              <a:ext uri="{28A0092B-C50C-407E-A947-70E740481C1C}">
                <a14:useLocalDpi xmlns:a14="http://schemas.microsoft.com/office/drawing/2010/main" xmlns=""/>
              </a:ext>
            </a:extLst>
          </a:blip>
          <a:srcRect t="23110" b="23110"/>
          <a:stretch>
            <a:fillRect/>
          </a:stretch>
        </p:blipFill>
        <p:spPr>
          <a:xfrm>
            <a:off x="-18144" y="1676400"/>
            <a:ext cx="4233333" cy="2667000"/>
          </a:xfrm>
        </p:spPr>
      </p:pic>
      <p:pic>
        <p:nvPicPr>
          <p:cNvPr id="5" name="Picture 4" descr="Hybrid Lopi diagram .p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352800" y="2133600"/>
            <a:ext cx="5022456" cy="4267200"/>
          </a:xfrm>
          <a:prstGeom prst="rect">
            <a:avLst/>
          </a:prstGeom>
        </p:spPr>
      </p:pic>
    </p:spTree>
    <p:extLst>
      <p:ext uri="{BB962C8B-B14F-4D97-AF65-F5344CB8AC3E}">
        <p14:creationId xmlns:p14="http://schemas.microsoft.com/office/powerpoint/2010/main" xmlns="" val="2429190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143000"/>
          </a:xfrm>
        </p:spPr>
        <p:txBody>
          <a:bodyPr/>
          <a:lstStyle/>
          <a:p>
            <a:r>
              <a:rPr lang="en-US" dirty="0" smtClean="0"/>
              <a:t>EPA Testing: Lab vs. Real World</a:t>
            </a:r>
            <a:endParaRPr lang="en-US" dirty="0"/>
          </a:p>
        </p:txBody>
      </p:sp>
      <p:sp>
        <p:nvSpPr>
          <p:cNvPr id="3" name="Content Placeholder 2"/>
          <p:cNvSpPr>
            <a:spLocks noGrp="1"/>
          </p:cNvSpPr>
          <p:nvPr>
            <p:ph idx="1"/>
          </p:nvPr>
        </p:nvSpPr>
        <p:spPr/>
        <p:txBody>
          <a:bodyPr/>
          <a:lstStyle/>
          <a:p>
            <a:r>
              <a:rPr lang="en-US" dirty="0" smtClean="0"/>
              <a:t>EPA uses crib wood (2x4s, 4x4s) not cord wood</a:t>
            </a:r>
          </a:p>
          <a:p>
            <a:r>
              <a:rPr lang="en-US" dirty="0" smtClean="0"/>
              <a:t>EPA uses dry wood</a:t>
            </a:r>
          </a:p>
          <a:p>
            <a:r>
              <a:rPr lang="en-US" dirty="0" smtClean="0"/>
              <a:t>EPA starts test when stove is hot. Thus, the</a:t>
            </a:r>
          </a:p>
          <a:p>
            <a:r>
              <a:rPr lang="en-US" dirty="0" smtClean="0"/>
              <a:t>EPA does not capture emissions during start-up and reloading, the dirtiest part of the burn</a:t>
            </a:r>
          </a:p>
          <a:p>
            <a:r>
              <a:rPr lang="en-US" dirty="0" smtClean="0"/>
              <a:t>Highly skilled technicians </a:t>
            </a:r>
          </a:p>
          <a:p>
            <a:pPr marL="114300" indent="0">
              <a:buNone/>
            </a:pPr>
            <a:r>
              <a:rPr lang="en-US" dirty="0" smtClean="0"/>
              <a:t>operate the stove for testing</a:t>
            </a:r>
          </a:p>
          <a:p>
            <a:endParaRPr lang="en-US" dirty="0" smtClean="0"/>
          </a:p>
        </p:txBody>
      </p:sp>
      <p:pic>
        <p:nvPicPr>
          <p:cNvPr id="4" name="Picture 3" descr="IMG_2391.jp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4419600" y="3371850"/>
            <a:ext cx="3679092" cy="2759321"/>
          </a:xfrm>
          <a:prstGeom prst="rect">
            <a:avLst/>
          </a:prstGeom>
        </p:spPr>
      </p:pic>
    </p:spTree>
    <p:extLst>
      <p:ext uri="{BB962C8B-B14F-4D97-AF65-F5344CB8AC3E}">
        <p14:creationId xmlns:p14="http://schemas.microsoft.com/office/powerpoint/2010/main" xmlns="" val="2254010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EPA Stove Testing</a:t>
            </a:r>
            <a:endParaRPr lang="en-US" dirty="0"/>
          </a:p>
        </p:txBody>
      </p:sp>
      <p:sp>
        <p:nvSpPr>
          <p:cNvPr id="3" name="Content Placeholder 2"/>
          <p:cNvSpPr>
            <a:spLocks noGrp="1"/>
          </p:cNvSpPr>
          <p:nvPr>
            <p:ph idx="1"/>
          </p:nvPr>
        </p:nvSpPr>
        <p:spPr/>
        <p:txBody>
          <a:bodyPr/>
          <a:lstStyle/>
          <a:p>
            <a:r>
              <a:rPr lang="en-US" dirty="0" smtClean="0"/>
              <a:t>The test process is about $6,000 for pellet stoves and $10,000 and higher for wood stoves.</a:t>
            </a:r>
          </a:p>
          <a:p>
            <a:r>
              <a:rPr lang="en-US" dirty="0" smtClean="0"/>
              <a:t>Stoves are tested at 4 burn rates – with</a:t>
            </a:r>
          </a:p>
          <a:p>
            <a:pPr marL="114300" indent="0">
              <a:buNone/>
            </a:pPr>
            <a:r>
              <a:rPr lang="en-US" dirty="0" smtClean="0"/>
              <a:t> air on lowest setting, medium low, </a:t>
            </a:r>
          </a:p>
          <a:p>
            <a:pPr marL="114300" indent="0">
              <a:buNone/>
            </a:pPr>
            <a:r>
              <a:rPr lang="en-US" dirty="0" smtClean="0"/>
              <a:t>medium high and highest setting.  Those </a:t>
            </a:r>
          </a:p>
          <a:p>
            <a:pPr marL="114300" indent="0">
              <a:buNone/>
            </a:pPr>
            <a:r>
              <a:rPr lang="en-US" dirty="0" smtClean="0"/>
              <a:t>numbers are then averaged and average </a:t>
            </a:r>
          </a:p>
          <a:p>
            <a:pPr marL="114300" indent="0">
              <a:buNone/>
            </a:pPr>
            <a:r>
              <a:rPr lang="en-US" dirty="0" smtClean="0"/>
              <a:t>has to be under 4.5.</a:t>
            </a:r>
          </a:p>
          <a:p>
            <a:r>
              <a:rPr lang="en-US" dirty="0" smtClean="0"/>
              <a:t>Lowest setting is almost always hardest.</a:t>
            </a:r>
          </a:p>
          <a:p>
            <a:r>
              <a:rPr lang="en-US" dirty="0" smtClean="0"/>
              <a:t>Cordwood will probably be required in</a:t>
            </a:r>
          </a:p>
          <a:p>
            <a:pPr marL="114300" indent="0">
              <a:buNone/>
            </a:pPr>
            <a:r>
              <a:rPr lang="en-US" dirty="0" smtClean="0"/>
              <a:t>Next NSPS.</a:t>
            </a:r>
            <a:endParaRPr lang="en-US" dirty="0"/>
          </a:p>
        </p:txBody>
      </p:sp>
      <p:pic>
        <p:nvPicPr>
          <p:cNvPr id="4" name="Picture 3" descr="original crib.pn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5486400" y="2585586"/>
            <a:ext cx="2766295" cy="3434213"/>
          </a:xfrm>
          <a:prstGeom prst="rect">
            <a:avLst/>
          </a:prstGeom>
        </p:spPr>
      </p:pic>
    </p:spTree>
    <p:extLst>
      <p:ext uri="{BB962C8B-B14F-4D97-AF65-F5344CB8AC3E}">
        <p14:creationId xmlns:p14="http://schemas.microsoft.com/office/powerpoint/2010/main" xmlns="" val="3227560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458200" cy="1143000"/>
          </a:xfrm>
        </p:spPr>
        <p:txBody>
          <a:bodyPr/>
          <a:lstStyle/>
          <a:p>
            <a:r>
              <a:rPr lang="en-US" sz="4000" dirty="0" smtClean="0"/>
              <a:t>Example of lab vs. real world emissions</a:t>
            </a:r>
            <a:endParaRPr lang="en-US" sz="4000" dirty="0"/>
          </a:p>
        </p:txBody>
      </p:sp>
      <p:sp>
        <p:nvSpPr>
          <p:cNvPr id="3" name="Content Placeholder 2"/>
          <p:cNvSpPr>
            <a:spLocks noGrp="1"/>
          </p:cNvSpPr>
          <p:nvPr>
            <p:ph idx="1"/>
          </p:nvPr>
        </p:nvSpPr>
        <p:spPr>
          <a:xfrm>
            <a:off x="228600" y="1219200"/>
            <a:ext cx="7848600" cy="5181600"/>
          </a:xfrm>
        </p:spPr>
        <p:txBody>
          <a:bodyPr>
            <a:normAutofit/>
          </a:bodyPr>
          <a:lstStyle/>
          <a:p>
            <a:r>
              <a:rPr lang="en-US" dirty="0" smtClean="0"/>
              <a:t>Certified by EPA lab at 4 grams an hour</a:t>
            </a:r>
          </a:p>
          <a:p>
            <a:r>
              <a:rPr lang="en-US" dirty="0" smtClean="0"/>
              <a:t>Consumer average may be around 6 – 12 g/</a:t>
            </a:r>
            <a:r>
              <a:rPr lang="en-US" dirty="0" err="1" smtClean="0"/>
              <a:t>hr</a:t>
            </a:r>
            <a:endParaRPr lang="en-US" dirty="0" smtClean="0"/>
          </a:p>
          <a:p>
            <a:pPr marL="114300" indent="0">
              <a:buNone/>
            </a:pPr>
            <a:r>
              <a:rPr lang="en-US" b="1" dirty="0" smtClean="0"/>
              <a:t>Lab tests</a:t>
            </a:r>
            <a:endParaRPr lang="en-US" b="1" dirty="0"/>
          </a:p>
          <a:p>
            <a:pPr marL="114300" indent="0">
              <a:buNone/>
            </a:pPr>
            <a:r>
              <a:rPr lang="en-US" dirty="0" smtClean="0"/>
              <a:t>* Low burn:  avg. </a:t>
            </a:r>
            <a:r>
              <a:rPr lang="en-US" dirty="0"/>
              <a:t>o</a:t>
            </a:r>
            <a:r>
              <a:rPr lang="en-US" dirty="0" smtClean="0"/>
              <a:t>f 8 gr/h </a:t>
            </a:r>
          </a:p>
          <a:p>
            <a:r>
              <a:rPr lang="en-US" dirty="0" smtClean="0"/>
              <a:t>Medium low: 5</a:t>
            </a:r>
          </a:p>
          <a:p>
            <a:r>
              <a:rPr lang="en-US" dirty="0" smtClean="0"/>
              <a:t>Medium high 2.5</a:t>
            </a:r>
          </a:p>
          <a:p>
            <a:r>
              <a:rPr lang="en-US" dirty="0" smtClean="0"/>
              <a:t>High: 1</a:t>
            </a:r>
          </a:p>
          <a:p>
            <a:pPr marL="114300" indent="0">
              <a:buNone/>
            </a:pPr>
            <a:r>
              <a:rPr lang="en-US" b="1" dirty="0" smtClean="0"/>
              <a:t>Real world could be</a:t>
            </a:r>
            <a:endParaRPr lang="en-US" b="1" dirty="0"/>
          </a:p>
          <a:p>
            <a:r>
              <a:rPr lang="en-US" dirty="0" smtClean="0"/>
              <a:t>15 gr/h low burn</a:t>
            </a:r>
          </a:p>
          <a:p>
            <a:r>
              <a:rPr lang="en-US" dirty="0" smtClean="0"/>
              <a:t>12 medium low</a:t>
            </a:r>
          </a:p>
          <a:p>
            <a:r>
              <a:rPr lang="en-US" dirty="0" smtClean="0"/>
              <a:t>10 medium high</a:t>
            </a:r>
          </a:p>
          <a:p>
            <a:r>
              <a:rPr lang="en-US" dirty="0" smtClean="0"/>
              <a:t>8 high</a:t>
            </a:r>
            <a:endParaRPr lang="en-US" dirty="0"/>
          </a:p>
        </p:txBody>
      </p:sp>
      <p:pic>
        <p:nvPicPr>
          <p:cNvPr id="4" name="Picture 3" descr="Puget_Sound_chart_circles_small.jp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3429000" y="2140065"/>
            <a:ext cx="4572000" cy="4641735"/>
          </a:xfrm>
          <a:prstGeom prst="rect">
            <a:avLst/>
          </a:prstGeom>
        </p:spPr>
      </p:pic>
    </p:spTree>
    <p:extLst>
      <p:ext uri="{BB962C8B-B14F-4D97-AF65-F5344CB8AC3E}">
        <p14:creationId xmlns:p14="http://schemas.microsoft.com/office/powerpoint/2010/main" xmlns="" val="2788802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ppliance Emissions Comparison (pic).png"/>
          <p:cNvPicPr>
            <a:picLocks noGrp="1" noChangeAspect="1"/>
          </p:cNvPicPr>
          <p:nvPr>
            <p:ph idx="1"/>
          </p:nvPr>
        </p:nvPicPr>
        <p:blipFill>
          <a:blip r:embed="rId2" cstate="email">
            <a:extLst>
              <a:ext uri="{28A0092B-C50C-407E-A947-70E740481C1C}">
                <a14:useLocalDpi xmlns:a14="http://schemas.microsoft.com/office/drawing/2010/main" xmlns=""/>
              </a:ext>
            </a:extLst>
          </a:blip>
          <a:srcRect l="-9529" r="-9529"/>
          <a:stretch>
            <a:fillRect/>
          </a:stretch>
        </p:blipFill>
        <p:spPr>
          <a:xfrm>
            <a:off x="-762000" y="556840"/>
            <a:ext cx="9906000" cy="5922766"/>
          </a:xfrm>
        </p:spPr>
      </p:pic>
    </p:spTree>
    <p:extLst>
      <p:ext uri="{BB962C8B-B14F-4D97-AF65-F5344CB8AC3E}">
        <p14:creationId xmlns:p14="http://schemas.microsoft.com/office/powerpoint/2010/main" xmlns="" val="551738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wood Smoke graphic EPA.jpg"/>
          <p:cNvPicPr>
            <a:picLocks noGrp="1" noChangeAspect="1"/>
          </p:cNvPicPr>
          <p:nvPr>
            <p:ph idx="1"/>
          </p:nvPr>
        </p:nvPicPr>
        <p:blipFill>
          <a:blip r:embed="rId2" cstate="email">
            <a:extLst>
              <a:ext uri="{28A0092B-C50C-407E-A947-70E740481C1C}">
                <a14:useLocalDpi xmlns:a14="http://schemas.microsoft.com/office/drawing/2010/main" xmlns=""/>
              </a:ext>
            </a:extLst>
          </a:blip>
          <a:srcRect/>
          <a:stretch>
            <a:fillRect/>
          </a:stretch>
        </p:blipFill>
        <p:spPr>
          <a:xfrm>
            <a:off x="228600" y="0"/>
            <a:ext cx="8229600" cy="6096000"/>
          </a:xfrm>
        </p:spPr>
      </p:pic>
    </p:spTree>
    <p:extLst>
      <p:ext uri="{BB962C8B-B14F-4D97-AF65-F5344CB8AC3E}">
        <p14:creationId xmlns:p14="http://schemas.microsoft.com/office/powerpoint/2010/main" xmlns="" val="4034951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143000"/>
          </a:xfrm>
        </p:spPr>
        <p:txBody>
          <a:bodyPr/>
          <a:lstStyle/>
          <a:p>
            <a:r>
              <a:rPr lang="en-US" dirty="0" smtClean="0"/>
              <a:t>1 Wood stove = 10 pellet stoves</a:t>
            </a:r>
            <a:endParaRPr lang="en-US" dirty="0"/>
          </a:p>
        </p:txBody>
      </p:sp>
      <p:sp>
        <p:nvSpPr>
          <p:cNvPr id="3" name="Content Placeholder 2"/>
          <p:cNvSpPr>
            <a:spLocks noGrp="1"/>
          </p:cNvSpPr>
          <p:nvPr>
            <p:ph idx="1"/>
          </p:nvPr>
        </p:nvSpPr>
        <p:spPr>
          <a:xfrm>
            <a:off x="457200" y="1676400"/>
            <a:ext cx="7620000" cy="4876800"/>
          </a:xfrm>
        </p:spPr>
        <p:txBody>
          <a:bodyPr/>
          <a:lstStyle/>
          <a:p>
            <a:r>
              <a:rPr lang="en-US" dirty="0" smtClean="0"/>
              <a:t>1 wood stove can emit same PM as 10 pellet stoves.</a:t>
            </a:r>
          </a:p>
          <a:p>
            <a:r>
              <a:rPr lang="en-US" dirty="0" smtClean="0"/>
              <a:t>Poorly operated EPA certified stove often emit same emissions as well operated uncertified stoves.</a:t>
            </a:r>
          </a:p>
          <a:p>
            <a:r>
              <a:rPr lang="en-US" dirty="0" smtClean="0"/>
              <a:t>Most pellet stoves put out 1 – 2 grams an hour.</a:t>
            </a:r>
          </a:p>
          <a:p>
            <a:r>
              <a:rPr lang="en-US" dirty="0" smtClean="0"/>
              <a:t>Pellet stoves rarely put out any visible smoke and can be vented like a dryer out side of house.</a:t>
            </a:r>
          </a:p>
          <a:p>
            <a:r>
              <a:rPr lang="en-US" dirty="0" smtClean="0"/>
              <a:t>Pellet stove: Lab results are often similar to real world emissions, if stove is kept relatively clean. </a:t>
            </a:r>
          </a:p>
          <a:p>
            <a:r>
              <a:rPr lang="en-US" dirty="0" smtClean="0"/>
              <a:t>Many EPA certified wood stoves average around 10 grams an hour, if they are operated relatively well.  </a:t>
            </a:r>
            <a:endParaRPr lang="en-US" dirty="0"/>
          </a:p>
        </p:txBody>
      </p:sp>
    </p:spTree>
    <p:extLst>
      <p:ext uri="{BB962C8B-B14F-4D97-AF65-F5344CB8AC3E}">
        <p14:creationId xmlns:p14="http://schemas.microsoft.com/office/powerpoint/2010/main" xmlns="" val="1114567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EPA Regulations</a:t>
            </a:r>
            <a:endParaRPr lang="en-US" dirty="0"/>
          </a:p>
        </p:txBody>
      </p:sp>
      <p:sp>
        <p:nvSpPr>
          <p:cNvPr id="3" name="Content Placeholder 2"/>
          <p:cNvSpPr>
            <a:spLocks noGrp="1"/>
          </p:cNvSpPr>
          <p:nvPr>
            <p:ph idx="1"/>
          </p:nvPr>
        </p:nvSpPr>
        <p:spPr/>
        <p:txBody>
          <a:bodyPr>
            <a:normAutofit/>
          </a:bodyPr>
          <a:lstStyle/>
          <a:p>
            <a:r>
              <a:rPr lang="en-US" sz="2400" b="1" dirty="0" smtClean="0">
                <a:solidFill>
                  <a:srgbClr val="2F2B20"/>
                </a:solidFill>
              </a:rPr>
              <a:t>Changes as of 2020:</a:t>
            </a:r>
          </a:p>
          <a:p>
            <a:pPr lvl="1"/>
            <a:r>
              <a:rPr lang="en-US" sz="2400" dirty="0" smtClean="0"/>
              <a:t>Emission standards for stoves to drop from 4.5 to 2.0 in 2020</a:t>
            </a:r>
          </a:p>
          <a:p>
            <a:pPr lvl="1"/>
            <a:r>
              <a:rPr lang="en-US" sz="2400" dirty="0" smtClean="0"/>
              <a:t>In coming years, more stoves will be tested with cordwood</a:t>
            </a:r>
          </a:p>
          <a:p>
            <a:pPr lvl="1"/>
            <a:r>
              <a:rPr lang="en-US" sz="2400" dirty="0" smtClean="0"/>
              <a:t>Prices should not change in next few years</a:t>
            </a:r>
          </a:p>
          <a:p>
            <a:r>
              <a:rPr lang="en-US" sz="2400" b="1" dirty="0" smtClean="0"/>
              <a:t>Changes as of 2015/2016</a:t>
            </a:r>
            <a:r>
              <a:rPr lang="en-US" sz="2400" dirty="0" smtClean="0"/>
              <a:t>:</a:t>
            </a:r>
          </a:p>
          <a:p>
            <a:pPr lvl="1"/>
            <a:r>
              <a:rPr lang="en-US" sz="2400" dirty="0" smtClean="0"/>
              <a:t>Pellet stoves will have to be certified</a:t>
            </a:r>
          </a:p>
          <a:p>
            <a:pPr lvl="1"/>
            <a:r>
              <a:rPr lang="en-US" sz="2400" dirty="0" smtClean="0"/>
              <a:t>Exempt wood stoves will come off the market</a:t>
            </a:r>
          </a:p>
          <a:p>
            <a:pPr lvl="1"/>
            <a:r>
              <a:rPr lang="en-US" sz="2400" dirty="0" smtClean="0"/>
              <a:t>Actual, verified efficiencies will start to be posted</a:t>
            </a:r>
          </a:p>
          <a:p>
            <a:pPr lvl="1"/>
            <a:endParaRPr lang="en-US" sz="2400" dirty="0" smtClean="0"/>
          </a:p>
          <a:p>
            <a:pPr lvl="1"/>
            <a:endParaRPr lang="en-US" sz="2400" dirty="0"/>
          </a:p>
        </p:txBody>
      </p:sp>
    </p:spTree>
    <p:extLst>
      <p:ext uri="{BB962C8B-B14F-4D97-AF65-F5344CB8AC3E}">
        <p14:creationId xmlns:p14="http://schemas.microsoft.com/office/powerpoint/2010/main" xmlns="" val="2384411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Alliance for Green Heat</a:t>
            </a:r>
            <a:endParaRPr lang="en-US" dirty="0"/>
          </a:p>
        </p:txBody>
      </p:sp>
      <p:sp>
        <p:nvSpPr>
          <p:cNvPr id="3" name="Content Placeholder 2"/>
          <p:cNvSpPr>
            <a:spLocks noGrp="1"/>
          </p:cNvSpPr>
          <p:nvPr>
            <p:ph idx="1"/>
          </p:nvPr>
        </p:nvSpPr>
        <p:spPr/>
        <p:txBody>
          <a:bodyPr>
            <a:normAutofit fontScale="92500"/>
          </a:bodyPr>
          <a:lstStyle/>
          <a:p>
            <a:pPr>
              <a:buFont typeface="Wingdings" charset="2"/>
              <a:buChar char="ü"/>
            </a:pPr>
            <a:r>
              <a:rPr lang="en-US" sz="3000" dirty="0" smtClean="0"/>
              <a:t>501c3 nonprofit funded by foundations &amp; grants </a:t>
            </a:r>
          </a:p>
          <a:p>
            <a:pPr>
              <a:buFont typeface="Wingdings" charset="2"/>
              <a:buChar char="ü"/>
            </a:pPr>
            <a:r>
              <a:rPr lang="en-US" sz="3000" dirty="0" smtClean="0"/>
              <a:t>A national voice for wood heat consumers</a:t>
            </a:r>
          </a:p>
          <a:p>
            <a:pPr>
              <a:buFont typeface="Wingdings" charset="2"/>
              <a:buChar char="ü"/>
            </a:pPr>
            <a:r>
              <a:rPr lang="en-US" sz="3000" dirty="0" smtClean="0"/>
              <a:t>Work for more incentives for the cleanest &amp; most efficient biomass heaters </a:t>
            </a:r>
          </a:p>
          <a:p>
            <a:pPr>
              <a:buFont typeface="Wingdings" charset="2"/>
              <a:buChar char="ü"/>
            </a:pPr>
            <a:r>
              <a:rPr lang="en-US" sz="3000" dirty="0" smtClean="0"/>
              <a:t>Call on government to provide R&amp;D funding for ultra-clean “next generation” stoves</a:t>
            </a:r>
          </a:p>
          <a:p>
            <a:pPr>
              <a:buFont typeface="Wingdings" charset="2"/>
              <a:buChar char="ü"/>
            </a:pPr>
            <a:r>
              <a:rPr lang="en-US" sz="3000" dirty="0" smtClean="0"/>
              <a:t>Push for more transparency from manufacturers and EPA about testing and efficiencies.</a:t>
            </a:r>
          </a:p>
          <a:p>
            <a:pPr>
              <a:buFont typeface="Wingdings" charset="2"/>
              <a:buChar char="ü"/>
            </a:pPr>
            <a:r>
              <a:rPr lang="en-US" sz="3000" dirty="0" smtClean="0"/>
              <a:t>Integrate stoves into work of energy auditors and home energy professionals.</a:t>
            </a:r>
          </a:p>
          <a:p>
            <a:pPr lvl="1">
              <a:buFont typeface="Wingdings" charset="2"/>
              <a:buChar char="ü"/>
            </a:pPr>
            <a:endParaRPr lang="en-US" dirty="0" smtClean="0"/>
          </a:p>
          <a:p>
            <a:pPr marL="0" indent="0">
              <a:buNone/>
            </a:pPr>
            <a:endParaRPr lang="en-US" dirty="0"/>
          </a:p>
        </p:txBody>
      </p:sp>
    </p:spTree>
    <p:extLst>
      <p:ext uri="{BB962C8B-B14F-4D97-AF65-F5344CB8AC3E}">
        <p14:creationId xmlns:p14="http://schemas.microsoft.com/office/powerpoint/2010/main" xmlns="" val="4058049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7848600" cy="792162"/>
          </a:xfrm>
        </p:spPr>
        <p:txBody>
          <a:bodyPr/>
          <a:lstStyle/>
          <a:p>
            <a:r>
              <a:rPr lang="en-US" dirty="0" smtClean="0"/>
              <a:t>Options to reduce wood smoke</a:t>
            </a:r>
            <a:endParaRPr lang="en-US" dirty="0"/>
          </a:p>
        </p:txBody>
      </p:sp>
      <p:sp>
        <p:nvSpPr>
          <p:cNvPr id="3" name="Content Placeholder 2"/>
          <p:cNvSpPr>
            <a:spLocks noGrp="1"/>
          </p:cNvSpPr>
          <p:nvPr>
            <p:ph idx="1"/>
          </p:nvPr>
        </p:nvSpPr>
        <p:spPr>
          <a:xfrm>
            <a:off x="152400" y="1219200"/>
            <a:ext cx="8077200" cy="5181600"/>
          </a:xfrm>
        </p:spPr>
        <p:txBody>
          <a:bodyPr>
            <a:normAutofit fontScale="92500" lnSpcReduction="20000"/>
          </a:bodyPr>
          <a:lstStyle/>
          <a:p>
            <a:pPr marL="114300" indent="0">
              <a:buNone/>
            </a:pPr>
            <a:r>
              <a:rPr lang="en-US" b="1" dirty="0" smtClean="0"/>
              <a:t>Step 1 – less difficult &amp; expensive</a:t>
            </a:r>
            <a:endParaRPr lang="en-US" dirty="0" smtClean="0"/>
          </a:p>
          <a:p>
            <a:r>
              <a:rPr lang="en-US" dirty="0" smtClean="0"/>
              <a:t>Education, education, education, education</a:t>
            </a:r>
          </a:p>
          <a:p>
            <a:r>
              <a:rPr lang="en-US" dirty="0" smtClean="0"/>
              <a:t>Ban installation of uncertified stoves</a:t>
            </a:r>
          </a:p>
          <a:p>
            <a:r>
              <a:rPr lang="en-US" dirty="0" smtClean="0"/>
              <a:t>Require permits &amp; inspections to install stoves</a:t>
            </a:r>
          </a:p>
          <a:p>
            <a:r>
              <a:rPr lang="en-US" dirty="0" smtClean="0"/>
              <a:t>Only allow </a:t>
            </a:r>
            <a:r>
              <a:rPr lang="en-US" dirty="0"/>
              <a:t>pellet stoves under 1.5 g/</a:t>
            </a:r>
            <a:r>
              <a:rPr lang="en-US" dirty="0" err="1"/>
              <a:t>hr</a:t>
            </a:r>
            <a:r>
              <a:rPr lang="en-US" dirty="0"/>
              <a:t> to be </a:t>
            </a:r>
            <a:r>
              <a:rPr lang="en-US" dirty="0" smtClean="0"/>
              <a:t>installed &amp; wood stoves under 2.5 or 3 gr/</a:t>
            </a:r>
            <a:r>
              <a:rPr lang="en-US" dirty="0" err="1" smtClean="0"/>
              <a:t>hr</a:t>
            </a:r>
            <a:endParaRPr lang="en-US" dirty="0" smtClean="0"/>
          </a:p>
          <a:p>
            <a:r>
              <a:rPr lang="en-US" dirty="0" smtClean="0"/>
              <a:t>Bounty or buy back program</a:t>
            </a:r>
          </a:p>
          <a:p>
            <a:r>
              <a:rPr lang="en-US" dirty="0"/>
              <a:t>Moratorium on </a:t>
            </a:r>
            <a:r>
              <a:rPr lang="en-US" dirty="0" smtClean="0"/>
              <a:t>the </a:t>
            </a:r>
            <a:r>
              <a:rPr lang="en-US" dirty="0"/>
              <a:t>installation of fireplaces &amp; wood stoves</a:t>
            </a:r>
          </a:p>
          <a:p>
            <a:r>
              <a:rPr lang="en-US" dirty="0"/>
              <a:t>Or, moratorium on installs where homes have gas </a:t>
            </a:r>
            <a:r>
              <a:rPr lang="en-US" dirty="0" smtClean="0"/>
              <a:t>access</a:t>
            </a:r>
          </a:p>
          <a:p>
            <a:r>
              <a:rPr lang="en-US" dirty="0" smtClean="0"/>
              <a:t>Include stoves in energy audits &amp; engage chimney sweeps</a:t>
            </a:r>
          </a:p>
          <a:p>
            <a:endParaRPr lang="en-US" dirty="0"/>
          </a:p>
          <a:p>
            <a:pPr marL="114300" indent="0">
              <a:buNone/>
            </a:pPr>
            <a:r>
              <a:rPr lang="en-US" b="1" dirty="0" smtClean="0"/>
              <a:t>Step 2 – more difficult &amp; expensive</a:t>
            </a:r>
          </a:p>
          <a:p>
            <a:r>
              <a:rPr lang="en-US" dirty="0" smtClean="0"/>
              <a:t>Sunset clauses in populated counties/areas</a:t>
            </a:r>
          </a:p>
          <a:p>
            <a:r>
              <a:rPr lang="en-US" dirty="0"/>
              <a:t>Change out: old wood to new gas or pellet </a:t>
            </a:r>
            <a:r>
              <a:rPr lang="en-US" dirty="0" smtClean="0"/>
              <a:t>only</a:t>
            </a:r>
          </a:p>
          <a:p>
            <a:r>
              <a:rPr lang="en-US" dirty="0" smtClean="0"/>
              <a:t>Upon sale of home, dispose of old stoves</a:t>
            </a:r>
          </a:p>
          <a:p>
            <a:r>
              <a:rPr lang="en-US" dirty="0" smtClean="0"/>
              <a:t>Cap </a:t>
            </a:r>
            <a:r>
              <a:rPr lang="en-US" dirty="0"/>
              <a:t>&amp; Trade</a:t>
            </a:r>
          </a:p>
          <a:p>
            <a:pPr marL="114300" indent="0">
              <a:buNone/>
            </a:pPr>
            <a:endParaRPr lang="en-US" dirty="0" smtClean="0"/>
          </a:p>
        </p:txBody>
      </p:sp>
    </p:spTree>
    <p:extLst>
      <p:ext uri="{BB962C8B-B14F-4D97-AF65-F5344CB8AC3E}">
        <p14:creationId xmlns:p14="http://schemas.microsoft.com/office/powerpoint/2010/main" xmlns="" val="4183244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a:t>
            </a:r>
            <a:endParaRPr lang="en-US" dirty="0"/>
          </a:p>
        </p:txBody>
      </p:sp>
      <p:sp>
        <p:nvSpPr>
          <p:cNvPr id="3" name="Content Placeholder 2"/>
          <p:cNvSpPr>
            <a:spLocks noGrp="1"/>
          </p:cNvSpPr>
          <p:nvPr>
            <p:ph idx="1"/>
          </p:nvPr>
        </p:nvSpPr>
        <p:spPr/>
        <p:txBody>
          <a:bodyPr>
            <a:normAutofit fontScale="77500" lnSpcReduction="20000"/>
          </a:bodyPr>
          <a:lstStyle/>
          <a:p>
            <a:r>
              <a:rPr lang="en-US" sz="2600" b="1" dirty="0" smtClean="0"/>
              <a:t>Engage more agencies and more experts</a:t>
            </a:r>
          </a:p>
          <a:p>
            <a:pPr lvl="1"/>
            <a:r>
              <a:rPr lang="en-US" sz="2600" dirty="0" smtClean="0"/>
              <a:t>Building permit office</a:t>
            </a:r>
          </a:p>
          <a:p>
            <a:pPr lvl="1"/>
            <a:r>
              <a:rPr lang="en-US" sz="2600" dirty="0" smtClean="0"/>
              <a:t>Energy auditors &amp; chimney sweeps</a:t>
            </a:r>
          </a:p>
          <a:p>
            <a:pPr lvl="1"/>
            <a:r>
              <a:rPr lang="en-US" sz="2600" dirty="0" smtClean="0"/>
              <a:t>Insurance companies</a:t>
            </a:r>
          </a:p>
          <a:p>
            <a:pPr lvl="1"/>
            <a:r>
              <a:rPr lang="en-US" sz="2600" dirty="0" smtClean="0"/>
              <a:t>LIHEAP agencies</a:t>
            </a:r>
          </a:p>
          <a:p>
            <a:pPr lvl="1"/>
            <a:endParaRPr lang="en-US" sz="2600" dirty="0" smtClean="0"/>
          </a:p>
          <a:p>
            <a:pPr marL="411480" lvl="1" indent="0">
              <a:buNone/>
            </a:pPr>
            <a:r>
              <a:rPr lang="en-US" sz="2600" b="1" dirty="0" smtClean="0"/>
              <a:t>Divide &amp; Conquer</a:t>
            </a:r>
          </a:p>
          <a:p>
            <a:pPr marL="411480" lvl="1" indent="0">
              <a:buNone/>
            </a:pPr>
            <a:r>
              <a:rPr lang="en-US" sz="2600" dirty="0"/>
              <a:t> </a:t>
            </a:r>
            <a:r>
              <a:rPr lang="en-US" sz="2600" dirty="0" smtClean="0"/>
              <a:t>* Target counties where most wood smoke originates</a:t>
            </a:r>
          </a:p>
          <a:p>
            <a:pPr lvl="1">
              <a:buFontTx/>
              <a:buChar char="•"/>
            </a:pPr>
            <a:r>
              <a:rPr lang="en-US" sz="2600" dirty="0" smtClean="0"/>
              <a:t>Target areas that have most access to natural gas</a:t>
            </a:r>
          </a:p>
          <a:p>
            <a:pPr lvl="1">
              <a:buFontTx/>
              <a:buChar char="•"/>
            </a:pPr>
            <a:r>
              <a:rPr lang="en-US" sz="2600" dirty="0" smtClean="0"/>
              <a:t>Rural, sparsely population areas without natural gas should not be targeted</a:t>
            </a:r>
          </a:p>
          <a:p>
            <a:pPr lvl="1">
              <a:buFontTx/>
              <a:buChar char="•"/>
            </a:pPr>
            <a:endParaRPr lang="en-US" sz="2600" dirty="0" smtClean="0"/>
          </a:p>
          <a:p>
            <a:pPr marL="411480" lvl="1" indent="0">
              <a:buNone/>
            </a:pPr>
            <a:endParaRPr lang="en-US" sz="2600" dirty="0" smtClean="0"/>
          </a:p>
          <a:p>
            <a:pPr marL="411480" lvl="1" indent="0">
              <a:buNone/>
            </a:pPr>
            <a:endParaRPr lang="en-US" dirty="0" smtClean="0"/>
          </a:p>
          <a:p>
            <a:pPr marL="411480" lvl="1" indent="0">
              <a:buNone/>
            </a:pPr>
            <a:r>
              <a:rPr lang="en-US" dirty="0"/>
              <a:t>	</a:t>
            </a:r>
          </a:p>
        </p:txBody>
      </p:sp>
    </p:spTree>
    <p:extLst>
      <p:ext uri="{BB962C8B-B14F-4D97-AF65-F5344CB8AC3E}">
        <p14:creationId xmlns:p14="http://schemas.microsoft.com/office/powerpoint/2010/main" xmlns="" val="4219498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924800" cy="1143000"/>
          </a:xfrm>
        </p:spPr>
        <p:txBody>
          <a:bodyPr/>
          <a:lstStyle/>
          <a:p>
            <a:r>
              <a:rPr lang="en-US" dirty="0" smtClean="0"/>
              <a:t>Education, education, education</a:t>
            </a:r>
            <a:endParaRPr lang="en-US" dirty="0"/>
          </a:p>
        </p:txBody>
      </p:sp>
      <p:sp>
        <p:nvSpPr>
          <p:cNvPr id="3" name="Content Placeholder 2"/>
          <p:cNvSpPr>
            <a:spLocks noGrp="1"/>
          </p:cNvSpPr>
          <p:nvPr>
            <p:ph idx="1"/>
          </p:nvPr>
        </p:nvSpPr>
        <p:spPr>
          <a:xfrm>
            <a:off x="228600" y="1066800"/>
            <a:ext cx="7620000" cy="4800600"/>
          </a:xfrm>
        </p:spPr>
        <p:txBody>
          <a:bodyPr/>
          <a:lstStyle/>
          <a:p>
            <a:r>
              <a:rPr lang="en-US" b="1" dirty="0" smtClean="0"/>
              <a:t>Messaging:</a:t>
            </a:r>
          </a:p>
          <a:p>
            <a:pPr lvl="1"/>
            <a:r>
              <a:rPr lang="en-US" dirty="0" smtClean="0"/>
              <a:t>Don’t waste your wood.  Smoke is unburned wood with lots of BTUs in it.</a:t>
            </a:r>
          </a:p>
          <a:p>
            <a:pPr lvl="1"/>
            <a:r>
              <a:rPr lang="en-US" dirty="0" smtClean="0"/>
              <a:t>Second hand smoke especially bad for your kids and elderly.</a:t>
            </a:r>
          </a:p>
          <a:p>
            <a:r>
              <a:rPr lang="en-US" b="1" dirty="0" smtClean="0"/>
              <a:t>Themes: technology, fuel, operation</a:t>
            </a:r>
          </a:p>
          <a:p>
            <a:pPr lvl="1"/>
            <a:r>
              <a:rPr lang="en-US" dirty="0" smtClean="0"/>
              <a:t>Benefits of pellet stoves (they can save you more money)</a:t>
            </a:r>
          </a:p>
          <a:p>
            <a:pPr lvl="1"/>
            <a:r>
              <a:rPr lang="en-US" dirty="0" smtClean="0"/>
              <a:t>Benefits of dry wood (saves money; better for health)</a:t>
            </a:r>
          </a:p>
          <a:p>
            <a:pPr lvl="1"/>
            <a:r>
              <a:rPr lang="en-US" dirty="0" smtClean="0"/>
              <a:t>Benefits of wood bricks (can save money; easier to store)</a:t>
            </a:r>
          </a:p>
          <a:p>
            <a:pPr lvl="1"/>
            <a:endParaRPr lang="en-US" dirty="0"/>
          </a:p>
        </p:txBody>
      </p:sp>
      <p:pic>
        <p:nvPicPr>
          <p:cNvPr id="4" name="Picture 3" descr="Wet Wood is a Waste.pn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5105400" y="4038600"/>
            <a:ext cx="3153511" cy="1693460"/>
          </a:xfrm>
          <a:prstGeom prst="rect">
            <a:avLst/>
          </a:prstGeom>
        </p:spPr>
      </p:pic>
    </p:spTree>
    <p:extLst>
      <p:ext uri="{BB962C8B-B14F-4D97-AF65-F5344CB8AC3E}">
        <p14:creationId xmlns:p14="http://schemas.microsoft.com/office/powerpoint/2010/main" xmlns="" val="2901493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Insurance matters</a:t>
            </a:r>
            <a:endParaRPr lang="en-US" dirty="0"/>
          </a:p>
        </p:txBody>
      </p:sp>
      <p:sp>
        <p:nvSpPr>
          <p:cNvPr id="3" name="Content Placeholder 2"/>
          <p:cNvSpPr>
            <a:spLocks noGrp="1"/>
          </p:cNvSpPr>
          <p:nvPr>
            <p:ph sz="half" idx="1"/>
          </p:nvPr>
        </p:nvSpPr>
        <p:spPr>
          <a:xfrm>
            <a:off x="228600" y="1219200"/>
            <a:ext cx="4267200" cy="4876800"/>
          </a:xfrm>
        </p:spPr>
        <p:txBody>
          <a:bodyPr>
            <a:noAutofit/>
          </a:bodyPr>
          <a:lstStyle/>
          <a:p>
            <a:r>
              <a:rPr lang="en-US" sz="2400" dirty="0" smtClean="0"/>
              <a:t>Insurance companies may refuse to pay if stove was not permitted and/or inspected</a:t>
            </a:r>
          </a:p>
          <a:p>
            <a:r>
              <a:rPr lang="en-US" sz="2400" dirty="0" smtClean="0"/>
              <a:t>Home owners should inform their insurance company. </a:t>
            </a:r>
          </a:p>
          <a:p>
            <a:r>
              <a:rPr lang="en-US" sz="2400" dirty="0" smtClean="0"/>
              <a:t>Sometimes rates increase up to $40-$60 extra per year. </a:t>
            </a:r>
          </a:p>
          <a:p>
            <a:r>
              <a:rPr lang="en-US" sz="2400" dirty="0" smtClean="0"/>
              <a:t>Some insurance companies see freestanding wood stoves as a greater risk than inserts.</a:t>
            </a:r>
          </a:p>
          <a:p>
            <a:r>
              <a:rPr lang="en-US" sz="2400" dirty="0" smtClean="0"/>
              <a:t>Companies often want evidence stove was professionally installed or inspected.</a:t>
            </a:r>
            <a:endParaRPr lang="en-US" sz="2400" dirty="0"/>
          </a:p>
        </p:txBody>
      </p:sp>
      <p:pic>
        <p:nvPicPr>
          <p:cNvPr id="6" name="Content Placeholder 5" descr="IMG_0727.jpg"/>
          <p:cNvPicPr>
            <a:picLocks noGrp="1" noChangeAspect="1"/>
          </p:cNvPicPr>
          <p:nvPr>
            <p:ph sz="half" idx="2"/>
          </p:nvPr>
        </p:nvPicPr>
        <p:blipFill>
          <a:blip r:embed="rId2" cstate="email">
            <a:extLst>
              <a:ext uri="{28A0092B-C50C-407E-A947-70E740481C1C}">
                <a14:useLocalDpi xmlns:a14="http://schemas.microsoft.com/office/drawing/2010/main" xmlns=""/>
              </a:ext>
            </a:extLst>
          </a:blip>
          <a:srcRect/>
          <a:stretch>
            <a:fillRect/>
          </a:stretch>
        </p:blipFill>
        <p:spPr>
          <a:xfrm>
            <a:off x="4419600" y="1536191"/>
            <a:ext cx="3886200" cy="4877181"/>
          </a:xfrm>
        </p:spPr>
      </p:pic>
    </p:spTree>
    <p:extLst>
      <p:ext uri="{BB962C8B-B14F-4D97-AF65-F5344CB8AC3E}">
        <p14:creationId xmlns:p14="http://schemas.microsoft.com/office/powerpoint/2010/main" xmlns="" val="262129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stoves can be dangerous</a:t>
            </a:r>
            <a:endParaRPr lang="en-US" dirty="0"/>
          </a:p>
        </p:txBody>
      </p:sp>
      <p:sp>
        <p:nvSpPr>
          <p:cNvPr id="3" name="Content Placeholder 2"/>
          <p:cNvSpPr>
            <a:spLocks noGrp="1"/>
          </p:cNvSpPr>
          <p:nvPr>
            <p:ph idx="1"/>
          </p:nvPr>
        </p:nvSpPr>
        <p:spPr>
          <a:xfrm>
            <a:off x="0" y="1219200"/>
            <a:ext cx="7772400" cy="4800600"/>
          </a:xfrm>
        </p:spPr>
        <p:txBody>
          <a:bodyPr/>
          <a:lstStyle/>
          <a:p>
            <a:pPr marL="114300" indent="0">
              <a:buNone/>
            </a:pPr>
            <a:endParaRPr lang="en-US" dirty="0" smtClean="0"/>
          </a:p>
          <a:p>
            <a:pPr>
              <a:buFont typeface="Wingdings" charset="2"/>
              <a:buChar char="ü"/>
            </a:pPr>
            <a:r>
              <a:rPr lang="en-US" sz="2400" dirty="0" smtClean="0"/>
              <a:t>Wood stoves cause 4,000 house fires each year</a:t>
            </a:r>
          </a:p>
          <a:p>
            <a:pPr>
              <a:buFont typeface="Wingdings" charset="2"/>
              <a:buChar char="ü"/>
            </a:pPr>
            <a:r>
              <a:rPr lang="en-US" sz="2400" dirty="0" smtClean="0"/>
              <a:t>Over </a:t>
            </a:r>
            <a:r>
              <a:rPr lang="en-US" sz="2400" dirty="0"/>
              <a:t>one-quarter of residential building heating fires </a:t>
            </a:r>
            <a:r>
              <a:rPr lang="en-US" sz="2400" dirty="0" smtClean="0"/>
              <a:t>result from </a:t>
            </a:r>
            <a:r>
              <a:rPr lang="en-US" sz="2400" dirty="0"/>
              <a:t>improper maintenance of heating </a:t>
            </a:r>
            <a:r>
              <a:rPr lang="en-US" sz="2400" dirty="0" smtClean="0"/>
              <a:t>equipment</a:t>
            </a:r>
            <a:r>
              <a:rPr lang="en-US" sz="2400" dirty="0"/>
              <a:t>, specifically the failure to clean </a:t>
            </a:r>
            <a:r>
              <a:rPr lang="en-US" sz="2400" dirty="0" smtClean="0"/>
              <a:t>the </a:t>
            </a:r>
            <a:r>
              <a:rPr lang="en-US" sz="2400" dirty="0"/>
              <a:t>equipment. </a:t>
            </a:r>
            <a:endParaRPr lang="en-US" sz="2400" dirty="0" smtClean="0"/>
          </a:p>
          <a:p>
            <a:pPr>
              <a:buFont typeface="Wingdings" charset="2"/>
              <a:buChar char="ü"/>
            </a:pPr>
            <a:r>
              <a:rPr lang="en-US" sz="2400" dirty="0" smtClean="0"/>
              <a:t>Agencies should strongly recommend sweeps certified by the Chimney Safety institute of America (CSIA)</a:t>
            </a:r>
          </a:p>
          <a:p>
            <a:pPr>
              <a:buFont typeface="Wingdings" charset="2"/>
              <a:buChar char="ü"/>
            </a:pPr>
            <a:r>
              <a:rPr lang="en-US" sz="2400" dirty="0" smtClean="0"/>
              <a:t>Chimneys should be cleaned </a:t>
            </a:r>
          </a:p>
          <a:p>
            <a:pPr marL="114300" indent="0">
              <a:buNone/>
            </a:pPr>
            <a:r>
              <a:rPr lang="en-US" sz="2400" dirty="0"/>
              <a:t>a</a:t>
            </a:r>
            <a:r>
              <a:rPr lang="en-US" sz="2400" dirty="0" smtClean="0"/>
              <a:t>nnually by a certified sweep</a:t>
            </a:r>
            <a:endParaRPr lang="en-US" sz="2400" dirty="0"/>
          </a:p>
        </p:txBody>
      </p:sp>
      <p:pic>
        <p:nvPicPr>
          <p:cNvPr id="4" name="Picture 3" descr="house fire.jp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4648200" y="4065227"/>
            <a:ext cx="3657600" cy="2697523"/>
          </a:xfrm>
          <a:prstGeom prst="rect">
            <a:avLst/>
          </a:prstGeom>
        </p:spPr>
      </p:pic>
    </p:spTree>
    <p:extLst>
      <p:ext uri="{BB962C8B-B14F-4D97-AF65-F5344CB8AC3E}">
        <p14:creationId xmlns:p14="http://schemas.microsoft.com/office/powerpoint/2010/main" xmlns="" val="3025133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 permits &amp; inspections</a:t>
            </a:r>
            <a:endParaRPr lang="en-US" dirty="0"/>
          </a:p>
        </p:txBody>
      </p:sp>
      <p:sp>
        <p:nvSpPr>
          <p:cNvPr id="3" name="Content Placeholder 2"/>
          <p:cNvSpPr>
            <a:spLocks noGrp="1"/>
          </p:cNvSpPr>
          <p:nvPr>
            <p:ph sz="half" idx="1"/>
          </p:nvPr>
        </p:nvSpPr>
        <p:spPr>
          <a:xfrm>
            <a:off x="152400" y="1524000"/>
            <a:ext cx="5029200" cy="5334000"/>
          </a:xfrm>
        </p:spPr>
        <p:txBody>
          <a:bodyPr>
            <a:normAutofit fontScale="92500" lnSpcReduction="10000"/>
          </a:bodyPr>
          <a:lstStyle/>
          <a:p>
            <a:r>
              <a:rPr lang="en-US" dirty="0" smtClean="0"/>
              <a:t>Thousands of towns and counties and at least 4 states (MA, OR, WA &amp; WI) require permits to install wood stoves</a:t>
            </a:r>
          </a:p>
          <a:p>
            <a:r>
              <a:rPr lang="en-US" dirty="0" smtClean="0"/>
              <a:t>Permitted stove installations usually also requires inspection from a certified mechanical inspector. </a:t>
            </a:r>
          </a:p>
          <a:p>
            <a:r>
              <a:rPr lang="en-US" dirty="0"/>
              <a:t>R</a:t>
            </a:r>
            <a:r>
              <a:rPr lang="en-US" dirty="0" smtClean="0"/>
              <a:t>esults in cleaner &amp; safer installs</a:t>
            </a:r>
          </a:p>
          <a:p>
            <a:r>
              <a:rPr lang="en-US" dirty="0" smtClean="0"/>
              <a:t>Prevents installs of uncertified stoves</a:t>
            </a:r>
          </a:p>
          <a:p>
            <a:r>
              <a:rPr lang="en-US" dirty="0" smtClean="0"/>
              <a:t>In Utah, Manila and West Valley City require permits</a:t>
            </a:r>
            <a:endParaRPr lang="en-US" dirty="0"/>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xmlns=""/>
              </a:ext>
            </a:extLst>
          </a:blip>
          <a:srcRect/>
          <a:stretch>
            <a:fillRect/>
          </a:stretch>
        </p:blipFill>
        <p:spPr>
          <a:xfrm>
            <a:off x="5105400" y="1600200"/>
            <a:ext cx="2914422" cy="3657600"/>
          </a:xfrm>
        </p:spPr>
      </p:pic>
    </p:spTree>
    <p:extLst>
      <p:ext uri="{BB962C8B-B14F-4D97-AF65-F5344CB8AC3E}">
        <p14:creationId xmlns:p14="http://schemas.microsoft.com/office/powerpoint/2010/main" xmlns="" val="2286382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 install of old stoves</a:t>
            </a:r>
            <a:endParaRPr lang="en-US" dirty="0"/>
          </a:p>
        </p:txBody>
      </p:sp>
      <p:sp>
        <p:nvSpPr>
          <p:cNvPr id="3" name="Content Placeholder 2"/>
          <p:cNvSpPr>
            <a:spLocks noGrp="1"/>
          </p:cNvSpPr>
          <p:nvPr>
            <p:ph idx="1"/>
          </p:nvPr>
        </p:nvSpPr>
        <p:spPr/>
        <p:txBody>
          <a:bodyPr/>
          <a:lstStyle/>
          <a:p>
            <a:r>
              <a:rPr lang="en-US" sz="2800" dirty="0" smtClean="0"/>
              <a:t>In non-attainment area, or in certain counties, only allow install of certified wood stoves and pellet stoves.</a:t>
            </a:r>
          </a:p>
          <a:p>
            <a:r>
              <a:rPr lang="en-US" sz="2800" dirty="0" smtClean="0"/>
              <a:t>Still allows for healthy second hand trade in certified stoves (made since 1990).</a:t>
            </a:r>
          </a:p>
          <a:p>
            <a:r>
              <a:rPr lang="en-US" sz="2800" dirty="0" smtClean="0"/>
              <a:t>Requires some enforcement &amp; lots of education</a:t>
            </a:r>
          </a:p>
          <a:p>
            <a:r>
              <a:rPr lang="en-US" sz="2800" dirty="0" smtClean="0"/>
              <a:t>Enables </a:t>
            </a:r>
            <a:r>
              <a:rPr lang="en-US" sz="2800" dirty="0" err="1" smtClean="0"/>
              <a:t>airsheds</a:t>
            </a:r>
            <a:r>
              <a:rPr lang="en-US" sz="2800" dirty="0" smtClean="0"/>
              <a:t> to preserve air quality gains and not backslide</a:t>
            </a:r>
          </a:p>
          <a:p>
            <a:r>
              <a:rPr lang="en-US" sz="2800" dirty="0" smtClean="0"/>
              <a:t>Can require monitoring of craigslist and other second hand outlets.</a:t>
            </a:r>
            <a:endParaRPr lang="en-US" sz="2800" dirty="0"/>
          </a:p>
        </p:txBody>
      </p:sp>
    </p:spTree>
    <p:extLst>
      <p:ext uri="{BB962C8B-B14F-4D97-AF65-F5344CB8AC3E}">
        <p14:creationId xmlns:p14="http://schemas.microsoft.com/office/powerpoint/2010/main" xmlns="" val="3918251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 install of outdoor &amp; indoor boilers</a:t>
            </a:r>
            <a:endParaRPr lang="en-US" dirty="0"/>
          </a:p>
        </p:txBody>
      </p:sp>
      <p:sp>
        <p:nvSpPr>
          <p:cNvPr id="3" name="Content Placeholder 2"/>
          <p:cNvSpPr>
            <a:spLocks noGrp="1"/>
          </p:cNvSpPr>
          <p:nvPr>
            <p:ph idx="1"/>
          </p:nvPr>
        </p:nvSpPr>
        <p:spPr/>
        <p:txBody>
          <a:bodyPr>
            <a:normAutofit/>
          </a:bodyPr>
          <a:lstStyle/>
          <a:p>
            <a:r>
              <a:rPr lang="en-US" sz="2400" dirty="0" smtClean="0"/>
              <a:t>In non-attainment area, or at very least in populated counties, even new, certified outdoor wood boilers pose a major air quality threat.</a:t>
            </a:r>
          </a:p>
          <a:p>
            <a:r>
              <a:rPr lang="en-US" sz="2400" dirty="0" smtClean="0"/>
              <a:t>Indoor boilers won’t even be regulated until 2017 and should not be allowed to be installed </a:t>
            </a:r>
          </a:p>
          <a:p>
            <a:pPr marL="114300" indent="0">
              <a:buNone/>
            </a:pPr>
            <a:r>
              <a:rPr lang="en-US" sz="2400" dirty="0" smtClean="0"/>
              <a:t>between now and then.</a:t>
            </a:r>
            <a:endParaRPr lang="en-US" sz="2400" dirty="0"/>
          </a:p>
        </p:txBody>
      </p:sp>
      <p:pic>
        <p:nvPicPr>
          <p:cNvPr id="4" name="Picture 3" descr="massive log in OWB.jpg"/>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762000" y="4191000"/>
            <a:ext cx="3251200" cy="2438400"/>
          </a:xfrm>
          <a:prstGeom prst="rect">
            <a:avLst/>
          </a:prstGeom>
        </p:spPr>
      </p:pic>
      <p:pic>
        <p:nvPicPr>
          <p:cNvPr id="5" name="Picture 4" descr="outdoor boiler w construction debris.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638800" y="3581400"/>
            <a:ext cx="2628900" cy="3048000"/>
          </a:xfrm>
          <a:prstGeom prst="rect">
            <a:avLst/>
          </a:prstGeom>
        </p:spPr>
      </p:pic>
    </p:spTree>
    <p:extLst>
      <p:ext uri="{BB962C8B-B14F-4D97-AF65-F5344CB8AC3E}">
        <p14:creationId xmlns:p14="http://schemas.microsoft.com/office/powerpoint/2010/main" xmlns="" val="1231192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1325562"/>
          </a:xfrm>
        </p:spPr>
        <p:txBody>
          <a:bodyPr/>
          <a:lstStyle/>
          <a:p>
            <a:r>
              <a:rPr lang="en-US" dirty="0" smtClean="0"/>
              <a:t>Only allow install of cleaner stoves</a:t>
            </a:r>
            <a:endParaRPr lang="en-US" dirty="0"/>
          </a:p>
        </p:txBody>
      </p:sp>
      <p:sp>
        <p:nvSpPr>
          <p:cNvPr id="3" name="Content Placeholder 2"/>
          <p:cNvSpPr>
            <a:spLocks noGrp="1"/>
          </p:cNvSpPr>
          <p:nvPr>
            <p:ph idx="1"/>
          </p:nvPr>
        </p:nvSpPr>
        <p:spPr>
          <a:xfrm>
            <a:off x="381000" y="1219200"/>
            <a:ext cx="7696200" cy="5105400"/>
          </a:xfrm>
        </p:spPr>
        <p:txBody>
          <a:bodyPr>
            <a:normAutofit/>
          </a:bodyPr>
          <a:lstStyle/>
          <a:p>
            <a:r>
              <a:rPr lang="en-US" sz="2800" dirty="0" smtClean="0"/>
              <a:t>Only allow wood stoves under 2.5 or 3.0 g/</a:t>
            </a:r>
            <a:r>
              <a:rPr lang="en-US" sz="2800" dirty="0" err="1" smtClean="0"/>
              <a:t>hr</a:t>
            </a:r>
            <a:endParaRPr lang="en-US" sz="2800" dirty="0" smtClean="0"/>
          </a:p>
          <a:p>
            <a:r>
              <a:rPr lang="en-US" sz="2800" dirty="0" smtClean="0"/>
              <a:t>Only allow pellet stoves under 1.5 or 2.0 g/</a:t>
            </a:r>
            <a:r>
              <a:rPr lang="en-US" sz="2800" dirty="0" err="1" smtClean="0"/>
              <a:t>hr</a:t>
            </a:r>
            <a:endParaRPr lang="en-US" sz="2800" dirty="0" smtClean="0"/>
          </a:p>
          <a:p>
            <a:r>
              <a:rPr lang="en-US" sz="2800" dirty="0" smtClean="0"/>
              <a:t>Only allow EPA qualified fireplaces?</a:t>
            </a:r>
          </a:p>
          <a:p>
            <a:r>
              <a:rPr lang="en-US" sz="2800" dirty="0" smtClean="0"/>
              <a:t>Many states have</a:t>
            </a:r>
          </a:p>
          <a:p>
            <a:pPr marL="114300" indent="0">
              <a:buNone/>
            </a:pPr>
            <a:r>
              <a:rPr lang="en-US" sz="2800" dirty="0" smtClean="0"/>
              <a:t> incentive &amp; change out</a:t>
            </a:r>
          </a:p>
          <a:p>
            <a:pPr marL="114300" indent="0">
              <a:buNone/>
            </a:pPr>
            <a:r>
              <a:rPr lang="en-US" sz="2800" dirty="0" smtClean="0"/>
              <a:t> programs with stricter </a:t>
            </a:r>
          </a:p>
          <a:p>
            <a:pPr marL="114300" indent="0">
              <a:buNone/>
            </a:pPr>
            <a:r>
              <a:rPr lang="en-US" sz="2800" dirty="0" smtClean="0"/>
              <a:t>emission limits</a:t>
            </a:r>
          </a:p>
          <a:p>
            <a:pPr>
              <a:buFontTx/>
              <a:buChar char="•"/>
            </a:pPr>
            <a:r>
              <a:rPr lang="en-US" sz="2800" dirty="0" smtClean="0"/>
              <a:t>Washington &amp; Oregon</a:t>
            </a:r>
          </a:p>
          <a:p>
            <a:pPr marL="114300" indent="0">
              <a:buNone/>
            </a:pPr>
            <a:r>
              <a:rPr lang="en-US" sz="2800" dirty="0"/>
              <a:t>h</a:t>
            </a:r>
            <a:r>
              <a:rPr lang="en-US" sz="2800" dirty="0" smtClean="0"/>
              <a:t>ave long done this.</a:t>
            </a:r>
          </a:p>
          <a:p>
            <a:endParaRPr lang="en-US" sz="2800" dirty="0"/>
          </a:p>
          <a:p>
            <a:endParaRPr lang="en-US" sz="2800" dirty="0"/>
          </a:p>
        </p:txBody>
      </p:sp>
      <p:pic>
        <p:nvPicPr>
          <p:cNvPr id="5" name="Picture 4" descr="Ackerly fireplace.jp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4343400" y="3256843"/>
            <a:ext cx="4800600" cy="3585634"/>
          </a:xfrm>
          <a:prstGeom prst="rect">
            <a:avLst/>
          </a:prstGeom>
        </p:spPr>
      </p:pic>
    </p:spTree>
    <p:extLst>
      <p:ext uri="{BB962C8B-B14F-4D97-AF65-F5344CB8AC3E}">
        <p14:creationId xmlns:p14="http://schemas.microsoft.com/office/powerpoint/2010/main" xmlns="" val="3632801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Buyback or Bounty </a:t>
            </a:r>
            <a:r>
              <a:rPr lang="en-US" dirty="0"/>
              <a:t>P</a:t>
            </a:r>
            <a:r>
              <a:rPr lang="en-US" dirty="0" smtClean="0"/>
              <a:t>rograms</a:t>
            </a:r>
            <a:endParaRPr lang="en-US" dirty="0"/>
          </a:p>
        </p:txBody>
      </p:sp>
      <p:sp>
        <p:nvSpPr>
          <p:cNvPr id="3" name="Content Placeholder 2"/>
          <p:cNvSpPr>
            <a:spLocks noGrp="1"/>
          </p:cNvSpPr>
          <p:nvPr>
            <p:ph sz="half" idx="1"/>
          </p:nvPr>
        </p:nvSpPr>
        <p:spPr>
          <a:xfrm>
            <a:off x="228600" y="1245228"/>
            <a:ext cx="4343400" cy="5307972"/>
          </a:xfrm>
        </p:spPr>
        <p:txBody>
          <a:bodyPr>
            <a:normAutofit fontScale="85000" lnSpcReduction="10000"/>
          </a:bodyPr>
          <a:lstStyle/>
          <a:p>
            <a:r>
              <a:rPr lang="en-US" dirty="0"/>
              <a:t>P</a:t>
            </a:r>
            <a:r>
              <a:rPr lang="en-US" dirty="0" smtClean="0"/>
              <a:t>ay a “bounty” for people who turn in old wood stoves. </a:t>
            </a:r>
          </a:p>
          <a:p>
            <a:r>
              <a:rPr lang="en-US" dirty="0"/>
              <a:t>B</a:t>
            </a:r>
            <a:r>
              <a:rPr lang="en-US" dirty="0" smtClean="0"/>
              <a:t>ounty programs do not involve the purchase of a new stove or appliance. </a:t>
            </a:r>
          </a:p>
          <a:p>
            <a:r>
              <a:rPr lang="en-US" dirty="0" smtClean="0"/>
              <a:t>Examples:</a:t>
            </a:r>
          </a:p>
          <a:p>
            <a:pPr lvl="1"/>
            <a:r>
              <a:rPr lang="en-US" dirty="0" smtClean="0">
                <a:hlinkClick r:id="rId2"/>
              </a:rPr>
              <a:t>Allegany County, PA </a:t>
            </a:r>
            <a:r>
              <a:rPr lang="en-US" dirty="0" smtClean="0"/>
              <a:t>: </a:t>
            </a:r>
          </a:p>
          <a:p>
            <a:pPr lvl="2"/>
            <a:r>
              <a:rPr lang="en-US" dirty="0" smtClean="0"/>
              <a:t>Sponsored by County Health Department in 2013</a:t>
            </a:r>
          </a:p>
          <a:p>
            <a:pPr lvl="2"/>
            <a:r>
              <a:rPr lang="en-US" dirty="0" smtClean="0"/>
              <a:t>$500 gift cards per old OWB</a:t>
            </a:r>
          </a:p>
          <a:p>
            <a:pPr lvl="2"/>
            <a:r>
              <a:rPr lang="en-US" dirty="0" smtClean="0"/>
              <a:t>$200 gift card per old stove</a:t>
            </a:r>
          </a:p>
          <a:p>
            <a:pPr lvl="1"/>
            <a:r>
              <a:rPr lang="en-US" dirty="0" smtClean="0">
                <a:hlinkClick r:id="rId3"/>
              </a:rPr>
              <a:t>Methow Valley, WA</a:t>
            </a:r>
            <a:r>
              <a:rPr lang="en-US" dirty="0" smtClean="0"/>
              <a:t>:</a:t>
            </a:r>
          </a:p>
          <a:p>
            <a:pPr lvl="2"/>
            <a:r>
              <a:rPr lang="en-US" dirty="0" smtClean="0"/>
              <a:t>Sponsored by state DOE in 2012</a:t>
            </a:r>
          </a:p>
          <a:p>
            <a:pPr lvl="2"/>
            <a:r>
              <a:rPr lang="en-US" dirty="0" smtClean="0"/>
              <a:t>$250 per old wood stove</a:t>
            </a:r>
          </a:p>
          <a:p>
            <a:pPr lvl="2"/>
            <a:r>
              <a:rPr lang="en-US" dirty="0" smtClean="0"/>
              <a:t>69 stoves collected and destroyed</a:t>
            </a:r>
            <a:endParaRPr lang="en-US" dirty="0"/>
          </a:p>
        </p:txBody>
      </p:sp>
      <p:pic>
        <p:nvPicPr>
          <p:cNvPr id="5" name="Content Placeholder 4" descr="2011-change out-poster.jpg"/>
          <p:cNvPicPr>
            <a:picLocks noGrp="1" noChangeAspect="1"/>
          </p:cNvPicPr>
          <p:nvPr>
            <p:ph sz="half" idx="2"/>
          </p:nvPr>
        </p:nvPicPr>
        <p:blipFill rotWithShape="1">
          <a:blip r:embed="rId4" cstate="email">
            <a:extLst>
              <a:ext uri="{28A0092B-C50C-407E-A947-70E740481C1C}">
                <a14:useLocalDpi xmlns:a14="http://schemas.microsoft.com/office/drawing/2010/main" xmlns=""/>
              </a:ext>
            </a:extLst>
          </a:blip>
          <a:srcRect/>
          <a:stretch/>
        </p:blipFill>
        <p:spPr>
          <a:xfrm>
            <a:off x="4450860" y="1600200"/>
            <a:ext cx="3854940" cy="3810000"/>
          </a:xfrm>
        </p:spPr>
      </p:pic>
    </p:spTree>
    <p:extLst>
      <p:ext uri="{BB962C8B-B14F-4D97-AF65-F5344CB8AC3E}">
        <p14:creationId xmlns:p14="http://schemas.microsoft.com/office/powerpoint/2010/main" xmlns="" val="3586014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Wood is 3</a:t>
            </a:r>
            <a:r>
              <a:rPr lang="en-US" baseline="30000" dirty="0" smtClean="0"/>
              <a:t>rd</a:t>
            </a:r>
            <a:r>
              <a:rPr lang="en-US" dirty="0" smtClean="0"/>
              <a:t> most common heat in U.S.</a:t>
            </a:r>
            <a:endParaRPr lang="en-US" dirty="0"/>
          </a:p>
        </p:txBody>
      </p:sp>
      <p:graphicFrame>
        <p:nvGraphicFramePr>
          <p:cNvPr id="4" name="C 6"/>
          <p:cNvGraphicFramePr>
            <a:graphicFrameLocks noGrp="1"/>
          </p:cNvGraphicFramePr>
          <p:nvPr>
            <p:ph idx="1"/>
            <p:extLst>
              <p:ext uri="{D42A27DB-BD31-4B8C-83A1-F6EECF244321}">
                <p14:modId xmlns:p14="http://schemas.microsoft.com/office/powerpoint/2010/main" xmlns="" val="2904310874"/>
              </p:ext>
            </p:extLst>
          </p:nvPr>
        </p:nvGraphicFramePr>
        <p:xfrm>
          <a:off x="152400" y="1524000"/>
          <a:ext cx="8229600" cy="4324350"/>
        </p:xfrm>
        <a:graphic>
          <a:graphicData uri="http://schemas.openxmlformats.org/drawingml/2006/chart">
            <c:chart xmlns:c="http://schemas.openxmlformats.org/drawingml/2006/chart" xmlns:r="http://schemas.openxmlformats.org/officeDocument/2006/relationships" r:id="rId2"/>
          </a:graphicData>
        </a:graphic>
      </p:graphicFrame>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6661300" y="6138834"/>
            <a:ext cx="1668018" cy="5112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172659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Buyback logistics</a:t>
            </a:r>
            <a:endParaRPr lang="en-US" dirty="0"/>
          </a:p>
        </p:txBody>
      </p:sp>
      <p:sp>
        <p:nvSpPr>
          <p:cNvPr id="3" name="Content Placeholder 2"/>
          <p:cNvSpPr>
            <a:spLocks noGrp="1"/>
          </p:cNvSpPr>
          <p:nvPr>
            <p:ph sz="half" idx="1"/>
          </p:nvPr>
        </p:nvSpPr>
        <p:spPr>
          <a:xfrm>
            <a:off x="304800" y="1371600"/>
            <a:ext cx="7315200" cy="4742688"/>
          </a:xfrm>
        </p:spPr>
        <p:txBody>
          <a:bodyPr>
            <a:normAutofit lnSpcReduction="10000"/>
          </a:bodyPr>
          <a:lstStyle/>
          <a:p>
            <a:r>
              <a:rPr lang="en-US" dirty="0" smtClean="0"/>
              <a:t>Responsibility of homeowner to deliver stove</a:t>
            </a:r>
          </a:p>
          <a:p>
            <a:r>
              <a:rPr lang="en-US" dirty="0" smtClean="0"/>
              <a:t>Need drop off site, ideally a steel recycler</a:t>
            </a:r>
          </a:p>
          <a:p>
            <a:r>
              <a:rPr lang="en-US" dirty="0" smtClean="0"/>
              <a:t>Can give gift card or rebate check on spot</a:t>
            </a:r>
          </a:p>
          <a:p>
            <a:r>
              <a:rPr lang="en-US" dirty="0" smtClean="0"/>
              <a:t>No questions asked; stove may not have been in use much, or at all.</a:t>
            </a:r>
          </a:p>
          <a:p>
            <a:r>
              <a:rPr lang="en-US" dirty="0" smtClean="0"/>
              <a:t>$250 - $350 is far, far </a:t>
            </a:r>
          </a:p>
          <a:p>
            <a:pPr marL="114300" indent="0">
              <a:buNone/>
            </a:pPr>
            <a:r>
              <a:rPr lang="en-US" dirty="0"/>
              <a:t>c</a:t>
            </a:r>
            <a:r>
              <a:rPr lang="en-US" dirty="0" smtClean="0"/>
              <a:t>heaper than change-out</a:t>
            </a:r>
          </a:p>
          <a:p>
            <a:pPr marL="114300" indent="0">
              <a:buNone/>
            </a:pPr>
            <a:r>
              <a:rPr lang="en-US" dirty="0"/>
              <a:t>w</a:t>
            </a:r>
            <a:r>
              <a:rPr lang="en-US" dirty="0" smtClean="0"/>
              <a:t>hich often costs $700-</a:t>
            </a:r>
          </a:p>
          <a:p>
            <a:pPr marL="114300" indent="0">
              <a:buNone/>
            </a:pPr>
            <a:r>
              <a:rPr lang="en-US" dirty="0" smtClean="0"/>
              <a:t>$1,000 &amp; far more</a:t>
            </a:r>
          </a:p>
          <a:p>
            <a:pPr marL="114300" indent="0">
              <a:buNone/>
            </a:pPr>
            <a:r>
              <a:rPr lang="en-US" dirty="0" smtClean="0"/>
              <a:t> bureaucracy</a:t>
            </a:r>
          </a:p>
          <a:p>
            <a:endParaRPr lang="en-US" dirty="0" smtClean="0"/>
          </a:p>
          <a:p>
            <a:endParaRPr lang="en-US" dirty="0"/>
          </a:p>
        </p:txBody>
      </p:sp>
      <p:pic>
        <p:nvPicPr>
          <p:cNvPr id="5" name="Picture 4" descr="old change out stoves.jp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4267200" y="3581400"/>
            <a:ext cx="4161420" cy="2795954"/>
          </a:xfrm>
          <a:prstGeom prst="rect">
            <a:avLst/>
          </a:prstGeom>
        </p:spPr>
      </p:pic>
    </p:spTree>
    <p:extLst>
      <p:ext uri="{BB962C8B-B14F-4D97-AF65-F5344CB8AC3E}">
        <p14:creationId xmlns:p14="http://schemas.microsoft.com/office/powerpoint/2010/main" xmlns="" val="18305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Moratorium on sales/installs</a:t>
            </a:r>
            <a:endParaRPr lang="en-US" dirty="0"/>
          </a:p>
        </p:txBody>
      </p:sp>
      <p:sp>
        <p:nvSpPr>
          <p:cNvPr id="3" name="Content Placeholder 2"/>
          <p:cNvSpPr>
            <a:spLocks noGrp="1"/>
          </p:cNvSpPr>
          <p:nvPr>
            <p:ph sz="half" idx="1"/>
          </p:nvPr>
        </p:nvSpPr>
        <p:spPr>
          <a:xfrm>
            <a:off x="457200" y="1447800"/>
            <a:ext cx="7848600" cy="4678680"/>
          </a:xfrm>
        </p:spPr>
        <p:txBody>
          <a:bodyPr/>
          <a:lstStyle/>
          <a:p>
            <a:r>
              <a:rPr lang="en-US" dirty="0" smtClean="0"/>
              <a:t>A 4 – 6 moratorium on wood stoves &amp; fireplaces installs buys time to plan and educate people</a:t>
            </a:r>
          </a:p>
          <a:p>
            <a:r>
              <a:rPr lang="en-US" dirty="0" smtClean="0"/>
              <a:t>A moratorium should not cover pellet stoves</a:t>
            </a:r>
          </a:p>
          <a:p>
            <a:r>
              <a:rPr lang="en-US" dirty="0" smtClean="0"/>
              <a:t>Retailers can still sell gas, pellet and other equipment.</a:t>
            </a:r>
          </a:p>
          <a:p>
            <a:r>
              <a:rPr lang="en-US" dirty="0" smtClean="0"/>
              <a:t>Timing is key.  If moratorium covers entire fall &amp; winter, it will be tougher sell.</a:t>
            </a:r>
          </a:p>
          <a:p>
            <a:endParaRPr lang="en-US" dirty="0" smtClean="0"/>
          </a:p>
          <a:p>
            <a:endParaRPr lang="en-US" dirty="0"/>
          </a:p>
        </p:txBody>
      </p:sp>
    </p:spTree>
    <p:extLst>
      <p:ext uri="{BB962C8B-B14F-4D97-AF65-F5344CB8AC3E}">
        <p14:creationId xmlns:p14="http://schemas.microsoft.com/office/powerpoint/2010/main" xmlns="" val="2147921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Include stoves in energy audits</a:t>
            </a:r>
            <a:endParaRPr lang="en-US" dirty="0"/>
          </a:p>
        </p:txBody>
      </p:sp>
      <p:sp>
        <p:nvSpPr>
          <p:cNvPr id="3" name="Content Placeholder 2"/>
          <p:cNvSpPr>
            <a:spLocks noGrp="1"/>
          </p:cNvSpPr>
          <p:nvPr>
            <p:ph sz="half" idx="1"/>
          </p:nvPr>
        </p:nvSpPr>
        <p:spPr>
          <a:xfrm>
            <a:off x="457200" y="1600200"/>
            <a:ext cx="7772400" cy="4526280"/>
          </a:xfrm>
        </p:spPr>
        <p:txBody>
          <a:bodyPr/>
          <a:lstStyle/>
          <a:p>
            <a:r>
              <a:rPr lang="en-US" dirty="0" smtClean="0"/>
              <a:t>Energy audits educate homeowners &amp; lead to voluntary change outs</a:t>
            </a:r>
          </a:p>
          <a:p>
            <a:r>
              <a:rPr lang="en-US" dirty="0" smtClean="0"/>
              <a:t>Auditors find many unsafe installs and often are working with homeowners ready to make efficiency improvements.</a:t>
            </a:r>
          </a:p>
          <a:p>
            <a:r>
              <a:rPr lang="en-US" dirty="0" smtClean="0"/>
              <a:t>Building Professional Institute (BPI) now has stove inspection standards that Utah may be able to require for any subsidized audits</a:t>
            </a:r>
            <a:endParaRPr lang="en-US" dirty="0"/>
          </a:p>
        </p:txBody>
      </p:sp>
    </p:spTree>
    <p:extLst>
      <p:ext uri="{BB962C8B-B14F-4D97-AF65-F5344CB8AC3E}">
        <p14:creationId xmlns:p14="http://schemas.microsoft.com/office/powerpoint/2010/main" xmlns="" val="3901523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077200" cy="1143000"/>
          </a:xfrm>
        </p:spPr>
        <p:txBody>
          <a:bodyPr/>
          <a:lstStyle/>
          <a:p>
            <a:r>
              <a:rPr lang="en-US" dirty="0" smtClean="0"/>
              <a:t>Logistics: stoves in energy audits </a:t>
            </a:r>
            <a:endParaRPr lang="en-US" dirty="0"/>
          </a:p>
        </p:txBody>
      </p:sp>
      <p:sp>
        <p:nvSpPr>
          <p:cNvPr id="3" name="Content Placeholder 2"/>
          <p:cNvSpPr>
            <a:spLocks noGrp="1"/>
          </p:cNvSpPr>
          <p:nvPr>
            <p:ph idx="1"/>
          </p:nvPr>
        </p:nvSpPr>
        <p:spPr/>
        <p:txBody>
          <a:bodyPr>
            <a:normAutofit/>
          </a:bodyPr>
          <a:lstStyle/>
          <a:p>
            <a:pPr marL="114300" indent="0">
              <a:buNone/>
            </a:pPr>
            <a:r>
              <a:rPr lang="en-US" dirty="0" smtClean="0"/>
              <a:t>1</a:t>
            </a:r>
            <a:r>
              <a:rPr lang="en-US" sz="2400" dirty="0" smtClean="0"/>
              <a:t>. Physical inspection of stove</a:t>
            </a:r>
          </a:p>
          <a:p>
            <a:pPr lvl="1">
              <a:buFont typeface="Wingdings" pitchFamily="2" charset="2"/>
              <a:buChar char="ü"/>
            </a:pPr>
            <a:r>
              <a:rPr lang="en-US" sz="2400" dirty="0" smtClean="0"/>
              <a:t>EPA certification</a:t>
            </a:r>
          </a:p>
          <a:p>
            <a:pPr lvl="1">
              <a:buFont typeface="Wingdings" pitchFamily="2" charset="2"/>
              <a:buChar char="ü"/>
            </a:pPr>
            <a:r>
              <a:rPr lang="en-US" sz="2400" dirty="0" smtClean="0"/>
              <a:t>Safety listing (UL, etc.)</a:t>
            </a:r>
          </a:p>
          <a:p>
            <a:pPr lvl="1">
              <a:buFont typeface="Wingdings" pitchFamily="2" charset="2"/>
              <a:buChar char="ü"/>
            </a:pPr>
            <a:r>
              <a:rPr lang="en-US" sz="2400" dirty="0" smtClean="0"/>
              <a:t>Structural integrity &amp; rust</a:t>
            </a:r>
          </a:p>
          <a:p>
            <a:pPr lvl="1">
              <a:buFont typeface="Wingdings" pitchFamily="2" charset="2"/>
              <a:buChar char="ü"/>
            </a:pPr>
            <a:r>
              <a:rPr lang="en-US" sz="2400" dirty="0" smtClean="0"/>
              <a:t>Glass &amp; gaskets </a:t>
            </a:r>
          </a:p>
          <a:p>
            <a:pPr lvl="1">
              <a:buFont typeface="Wingdings" pitchFamily="2" charset="2"/>
              <a:buChar char="ü"/>
            </a:pPr>
            <a:r>
              <a:rPr lang="en-US" sz="2400" dirty="0" smtClean="0"/>
              <a:t>Fire brick </a:t>
            </a:r>
          </a:p>
          <a:p>
            <a:pPr marL="114300" indent="0">
              <a:buNone/>
            </a:pPr>
            <a:r>
              <a:rPr lang="en-US" sz="2400" dirty="0" smtClean="0"/>
              <a:t>2. Inspection of clearances</a:t>
            </a:r>
          </a:p>
          <a:p>
            <a:pPr marL="114300" indent="0">
              <a:buNone/>
            </a:pPr>
            <a:r>
              <a:rPr lang="en-US" sz="2400" dirty="0" smtClean="0"/>
              <a:t>3. Inspection of evidence of smoke leakage</a:t>
            </a:r>
          </a:p>
          <a:p>
            <a:pPr marL="114300" indent="0">
              <a:buNone/>
            </a:pPr>
            <a:r>
              <a:rPr lang="en-US" sz="2400" dirty="0"/>
              <a:t>4</a:t>
            </a:r>
            <a:r>
              <a:rPr lang="en-US" sz="2400" dirty="0" smtClean="0"/>
              <a:t>. Inspection of fuel and fuel storage</a:t>
            </a:r>
          </a:p>
          <a:p>
            <a:pPr marL="114300" indent="0">
              <a:buNone/>
            </a:pPr>
            <a:r>
              <a:rPr lang="en-US" sz="2400" dirty="0" smtClean="0"/>
              <a:t>5. Inspection of visible creosote on chimney</a:t>
            </a:r>
          </a:p>
          <a:p>
            <a:endParaRPr lang="en-US" dirty="0"/>
          </a:p>
          <a:p>
            <a:endParaRPr lang="en-US" dirty="0"/>
          </a:p>
        </p:txBody>
      </p:sp>
    </p:spTree>
    <p:extLst>
      <p:ext uri="{BB962C8B-B14F-4D97-AF65-F5344CB8AC3E}">
        <p14:creationId xmlns:p14="http://schemas.microsoft.com/office/powerpoint/2010/main" xmlns="" val="190680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2262"/>
            <a:ext cx="8229600" cy="1143000"/>
          </a:xfrm>
        </p:spPr>
        <p:txBody>
          <a:bodyPr>
            <a:normAutofit fontScale="90000"/>
          </a:bodyPr>
          <a:lstStyle/>
          <a:p>
            <a:r>
              <a:rPr lang="en-US" dirty="0" smtClean="0"/>
              <a:t/>
            </a:r>
            <a:br>
              <a:rPr lang="en-US" dirty="0" smtClean="0"/>
            </a:br>
            <a:r>
              <a:rPr lang="en-US" dirty="0" smtClean="0"/>
              <a:t>LIHEAP designation of wood stoves as a “Health </a:t>
            </a:r>
            <a:r>
              <a:rPr lang="en-US" dirty="0"/>
              <a:t>and Safety </a:t>
            </a:r>
            <a:r>
              <a:rPr lang="en-US" dirty="0" smtClean="0"/>
              <a:t>hazard”?</a:t>
            </a:r>
            <a:br>
              <a:rPr lang="en-US" dirty="0" smtClean="0"/>
            </a:br>
            <a:r>
              <a:rPr lang="en-US" dirty="0" smtClean="0"/>
              <a:t> </a:t>
            </a:r>
            <a:endParaRPr lang="en-US" dirty="0"/>
          </a:p>
        </p:txBody>
      </p:sp>
      <p:sp>
        <p:nvSpPr>
          <p:cNvPr id="3" name="Content Placeholder 2"/>
          <p:cNvSpPr>
            <a:spLocks noGrp="1"/>
          </p:cNvSpPr>
          <p:nvPr>
            <p:ph sz="half" idx="1"/>
          </p:nvPr>
        </p:nvSpPr>
        <p:spPr>
          <a:xfrm>
            <a:off x="457199" y="2008164"/>
            <a:ext cx="5481615" cy="4525963"/>
          </a:xfrm>
        </p:spPr>
        <p:txBody>
          <a:bodyPr>
            <a:normAutofit fontScale="92500"/>
          </a:bodyPr>
          <a:lstStyle/>
          <a:p>
            <a:pPr>
              <a:buFont typeface="Wingdings" charset="2"/>
              <a:buChar char="ü"/>
            </a:pPr>
            <a:r>
              <a:rPr lang="en-US" dirty="0" smtClean="0"/>
              <a:t>LIHEAP funds can be used to replace wood stoves</a:t>
            </a:r>
          </a:p>
          <a:p>
            <a:pPr>
              <a:buFont typeface="Wingdings" charset="2"/>
              <a:buChar char="ü"/>
            </a:pPr>
            <a:r>
              <a:rPr lang="en-US" dirty="0"/>
              <a:t>N</a:t>
            </a:r>
            <a:r>
              <a:rPr lang="en-US" dirty="0" smtClean="0"/>
              <a:t>ot certified by the EPA? </a:t>
            </a:r>
          </a:p>
          <a:p>
            <a:pPr>
              <a:buFont typeface="Wingdings" charset="2"/>
              <a:buChar char="ü"/>
            </a:pPr>
            <a:r>
              <a:rPr lang="en-US" dirty="0" smtClean="0"/>
              <a:t>No UL listing?</a:t>
            </a:r>
          </a:p>
          <a:p>
            <a:pPr>
              <a:buFont typeface="Wingdings" charset="2"/>
              <a:buChar char="ü"/>
            </a:pPr>
            <a:r>
              <a:rPr lang="en-US" dirty="0" smtClean="0"/>
              <a:t>Cracked firebox?</a:t>
            </a:r>
          </a:p>
          <a:p>
            <a:pPr>
              <a:buFont typeface="Wingdings" charset="2"/>
              <a:buChar char="ü"/>
            </a:pPr>
            <a:r>
              <a:rPr lang="en-US" dirty="0" smtClean="0"/>
              <a:t>Insufficient clearances?</a:t>
            </a:r>
          </a:p>
          <a:p>
            <a:pPr>
              <a:buFont typeface="Wingdings" charset="2"/>
              <a:buChar char="ü"/>
            </a:pPr>
            <a:r>
              <a:rPr lang="en-US" dirty="0" smtClean="0"/>
              <a:t>Low income homes using an old stove as a primary heating unit may be eligible for  assistance to get a new, </a:t>
            </a:r>
            <a:r>
              <a:rPr lang="en-US" dirty="0"/>
              <a:t>clean, high </a:t>
            </a:r>
            <a:r>
              <a:rPr lang="en-US" dirty="0" smtClean="0"/>
              <a:t>efficiency stove</a:t>
            </a:r>
            <a:endParaRPr lang="en-US" dirty="0"/>
          </a:p>
          <a:p>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5943600" y="2782415"/>
            <a:ext cx="2467852" cy="34360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47579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Enforcing existing regulations</a:t>
            </a:r>
            <a:endParaRPr lang="en-US" dirty="0"/>
          </a:p>
        </p:txBody>
      </p:sp>
      <p:sp>
        <p:nvSpPr>
          <p:cNvPr id="3" name="Content Placeholder 2"/>
          <p:cNvSpPr>
            <a:spLocks noGrp="1"/>
          </p:cNvSpPr>
          <p:nvPr>
            <p:ph idx="1"/>
          </p:nvPr>
        </p:nvSpPr>
        <p:spPr/>
        <p:txBody>
          <a:bodyPr/>
          <a:lstStyle/>
          <a:p>
            <a:r>
              <a:rPr lang="en-US" b="1" u="sng" dirty="0"/>
              <a:t>R156-55a-301. License Classifications - Scope of Practice.</a:t>
            </a:r>
            <a:endParaRPr lang="en-US" dirty="0"/>
          </a:p>
          <a:p>
            <a:r>
              <a:rPr lang="en-US" dirty="0"/>
              <a:t> (2) Licenses shall be issued in the following primary classifications and </a:t>
            </a:r>
            <a:r>
              <a:rPr lang="en-US" dirty="0" err="1"/>
              <a:t>subclassifications</a:t>
            </a:r>
            <a:r>
              <a:rPr lang="en-US" dirty="0"/>
              <a:t>:</a:t>
            </a:r>
          </a:p>
          <a:p>
            <a:endParaRPr lang="en-US" dirty="0"/>
          </a:p>
          <a:p>
            <a:r>
              <a:rPr lang="en-US" dirty="0"/>
              <a:t>S430 - Metal Firebox and Fuel Burning Stove Installer. Fabrication, construction, and installation of metal fireboxes, fireplaces, and wood or coal-burning stoves, including the installation of venting and exhaust systems, provided the individual performing the installation is RMGA certified.</a:t>
            </a:r>
          </a:p>
          <a:p>
            <a:r>
              <a:rPr lang="en-US" u="sng" dirty="0">
                <a:hlinkClick r:id="rId2"/>
              </a:rPr>
              <a:t>http://www.rules.utah.gov/publicat/code/r156/r156-55a.htm</a:t>
            </a:r>
            <a:endParaRPr lang="en-US" dirty="0"/>
          </a:p>
          <a:p>
            <a:endParaRPr lang="en-US" dirty="0"/>
          </a:p>
        </p:txBody>
      </p:sp>
    </p:spTree>
    <p:extLst>
      <p:ext uri="{BB962C8B-B14F-4D97-AF65-F5344CB8AC3E}">
        <p14:creationId xmlns:p14="http://schemas.microsoft.com/office/powerpoint/2010/main" xmlns="" val="22707978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tactics</a:t>
            </a:r>
            <a:endParaRPr lang="en-US" dirty="0"/>
          </a:p>
        </p:txBody>
      </p:sp>
      <p:sp>
        <p:nvSpPr>
          <p:cNvPr id="3" name="Content Placeholder 2"/>
          <p:cNvSpPr>
            <a:spLocks noGrp="1"/>
          </p:cNvSpPr>
          <p:nvPr>
            <p:ph sz="half" idx="1"/>
          </p:nvPr>
        </p:nvSpPr>
        <p:spPr>
          <a:xfrm>
            <a:off x="457200" y="1447800"/>
            <a:ext cx="7924800" cy="4678680"/>
          </a:xfrm>
        </p:spPr>
        <p:txBody>
          <a:bodyPr/>
          <a:lstStyle/>
          <a:p>
            <a:r>
              <a:rPr lang="en-US" dirty="0" smtClean="0"/>
              <a:t>More resource intensive: $ and time</a:t>
            </a:r>
          </a:p>
          <a:p>
            <a:r>
              <a:rPr lang="en-US" dirty="0" smtClean="0"/>
              <a:t>Potentially more intrusive</a:t>
            </a:r>
          </a:p>
          <a:p>
            <a:r>
              <a:rPr lang="en-US" dirty="0" smtClean="0"/>
              <a:t>May work better at county level than in all of non-attainment area</a:t>
            </a:r>
          </a:p>
          <a:p>
            <a:endParaRPr lang="en-US" dirty="0"/>
          </a:p>
        </p:txBody>
      </p:sp>
    </p:spTree>
    <p:extLst>
      <p:ext uri="{BB962C8B-B14F-4D97-AF65-F5344CB8AC3E}">
        <p14:creationId xmlns:p14="http://schemas.microsoft.com/office/powerpoint/2010/main" xmlns="" val="29281052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tax credit: positive reinforcement</a:t>
            </a:r>
            <a:endParaRPr lang="en-US" dirty="0"/>
          </a:p>
        </p:txBody>
      </p:sp>
      <p:sp>
        <p:nvSpPr>
          <p:cNvPr id="3" name="Content Placeholder 2"/>
          <p:cNvSpPr>
            <a:spLocks noGrp="1"/>
          </p:cNvSpPr>
          <p:nvPr>
            <p:ph sz="half" idx="1"/>
          </p:nvPr>
        </p:nvSpPr>
        <p:spPr>
          <a:xfrm>
            <a:off x="533400" y="1600200"/>
            <a:ext cx="7467600" cy="5257800"/>
          </a:xfrm>
        </p:spPr>
        <p:txBody>
          <a:bodyPr/>
          <a:lstStyle/>
          <a:p>
            <a:r>
              <a:rPr lang="en-US" dirty="0" smtClean="0"/>
              <a:t>Offer a $500 - $750 state tax credit for pellet stoves under 1.5 or 2 grams/hr.</a:t>
            </a:r>
          </a:p>
          <a:p>
            <a:r>
              <a:rPr lang="en-US" dirty="0" smtClean="0"/>
              <a:t>Drives sales toward pellet stoves</a:t>
            </a:r>
          </a:p>
          <a:p>
            <a:r>
              <a:rPr lang="en-US" dirty="0" smtClean="0"/>
              <a:t>Highlights benefits of pellet stoves and helps educate people</a:t>
            </a:r>
          </a:p>
          <a:p>
            <a:r>
              <a:rPr lang="en-US" dirty="0" smtClean="0"/>
              <a:t>Shows that the state supports selected wood heating appliances</a:t>
            </a:r>
          </a:p>
          <a:p>
            <a:r>
              <a:rPr lang="en-US" dirty="0" smtClean="0"/>
              <a:t>Does not have to require trade in of old stove</a:t>
            </a:r>
          </a:p>
          <a:p>
            <a:r>
              <a:rPr lang="en-US" dirty="0" smtClean="0"/>
              <a:t>Could limit it to rural households that do not have access to gas</a:t>
            </a:r>
            <a:endParaRPr lang="en-US" dirty="0"/>
          </a:p>
        </p:txBody>
      </p:sp>
    </p:spTree>
    <p:extLst>
      <p:ext uri="{BB962C8B-B14F-4D97-AF65-F5344CB8AC3E}">
        <p14:creationId xmlns:p14="http://schemas.microsoft.com/office/powerpoint/2010/main" xmlns="" val="3205685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Sunset clause</a:t>
            </a:r>
            <a:endParaRPr lang="en-US" dirty="0"/>
          </a:p>
        </p:txBody>
      </p:sp>
      <p:sp>
        <p:nvSpPr>
          <p:cNvPr id="3" name="Content Placeholder 2"/>
          <p:cNvSpPr>
            <a:spLocks noGrp="1"/>
          </p:cNvSpPr>
          <p:nvPr>
            <p:ph sz="half" idx="1"/>
          </p:nvPr>
        </p:nvSpPr>
        <p:spPr>
          <a:xfrm>
            <a:off x="457200" y="1447800"/>
            <a:ext cx="7848600" cy="4678680"/>
          </a:xfrm>
        </p:spPr>
        <p:txBody>
          <a:bodyPr>
            <a:normAutofit lnSpcReduction="10000"/>
          </a:bodyPr>
          <a:lstStyle/>
          <a:p>
            <a:r>
              <a:rPr lang="en-US" dirty="0" smtClean="0"/>
              <a:t>Example: as of Jan. 1, 2018, no one can operate an uncertified wood stove.</a:t>
            </a:r>
          </a:p>
          <a:p>
            <a:r>
              <a:rPr lang="en-US" dirty="0" smtClean="0"/>
              <a:t>Up to Dec. 31, 2017, old, uncertified wood stoves can be dropped off for $350 rebate; new pellet stoves eligible for $500 tax credit.</a:t>
            </a:r>
          </a:p>
          <a:p>
            <a:r>
              <a:rPr lang="en-US" dirty="0" smtClean="0"/>
              <a:t>Vermont set sunset law for outdoor wood boilers, coupled with buyback or change-out funding.</a:t>
            </a:r>
          </a:p>
          <a:p>
            <a:r>
              <a:rPr lang="en-US" dirty="0" smtClean="0"/>
              <a:t>Puget Sound Air Quality Agency is fining anyone with an uncertified stove after August 2015.  Announced plan in 2012</a:t>
            </a:r>
            <a:r>
              <a:rPr lang="en-US" dirty="0"/>
              <a:t>. http://</a:t>
            </a:r>
            <a:r>
              <a:rPr lang="en-US" dirty="0" err="1"/>
              <a:t>www.airsafepiercecounty.org</a:t>
            </a:r>
            <a:r>
              <a:rPr lang="en-US" dirty="0"/>
              <a:t>/wood-stove-rule</a:t>
            </a:r>
            <a:endParaRPr lang="en-US" dirty="0" smtClean="0"/>
          </a:p>
          <a:p>
            <a:endParaRPr lang="en-US" dirty="0"/>
          </a:p>
        </p:txBody>
      </p:sp>
    </p:spTree>
    <p:extLst>
      <p:ext uri="{BB962C8B-B14F-4D97-AF65-F5344CB8AC3E}">
        <p14:creationId xmlns:p14="http://schemas.microsoft.com/office/powerpoint/2010/main" xmlns="" val="42418202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out program options</a:t>
            </a:r>
            <a:endParaRPr lang="en-US" dirty="0"/>
          </a:p>
        </p:txBody>
      </p:sp>
      <p:sp>
        <p:nvSpPr>
          <p:cNvPr id="3" name="Content Placeholder 2"/>
          <p:cNvSpPr>
            <a:spLocks noGrp="1"/>
          </p:cNvSpPr>
          <p:nvPr>
            <p:ph sz="half" idx="1"/>
          </p:nvPr>
        </p:nvSpPr>
        <p:spPr>
          <a:xfrm>
            <a:off x="457200" y="1295400"/>
            <a:ext cx="7848600" cy="5029200"/>
          </a:xfrm>
        </p:spPr>
        <p:txBody>
          <a:bodyPr>
            <a:normAutofit/>
          </a:bodyPr>
          <a:lstStyle/>
          <a:p>
            <a:r>
              <a:rPr lang="en-US" dirty="0" smtClean="0"/>
              <a:t>Likely has greatest acceptance by public and hearth industry as these are typically voluntary.</a:t>
            </a:r>
          </a:p>
          <a:p>
            <a:r>
              <a:rPr lang="en-US" dirty="0" smtClean="0"/>
              <a:t>Rebates to swap out old wood stove for new gas or pellet stove.</a:t>
            </a:r>
          </a:p>
          <a:p>
            <a:r>
              <a:rPr lang="en-US" dirty="0" smtClean="0"/>
              <a:t>Could offer new wood stove in rural areas without access to gas.</a:t>
            </a:r>
          </a:p>
          <a:p>
            <a:r>
              <a:rPr lang="en-US" dirty="0" smtClean="0"/>
              <a:t>Scores of jurisdictions have done these with wide range of results.</a:t>
            </a:r>
          </a:p>
          <a:p>
            <a:r>
              <a:rPr lang="en-US" dirty="0" smtClean="0"/>
              <a:t>Libby MT often cited as a success, but was very expensive and in a small, contained valley.</a:t>
            </a:r>
            <a:endParaRPr lang="en-US" dirty="0"/>
          </a:p>
        </p:txBody>
      </p:sp>
    </p:spTree>
    <p:extLst>
      <p:ext uri="{BB962C8B-B14F-4D97-AF65-F5344CB8AC3E}">
        <p14:creationId xmlns:p14="http://schemas.microsoft.com/office/powerpoint/2010/main" xmlns="" val="3496109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ensus map of % of homes heated w: wood2.png"/>
          <p:cNvPicPr>
            <a:picLocks noGrp="1" noChangeAspect="1"/>
          </p:cNvPicPr>
          <p:nvPr>
            <p:ph idx="1"/>
          </p:nvPr>
        </p:nvPicPr>
        <p:blipFill>
          <a:blip r:embed="rId2" cstate="email">
            <a:extLst>
              <a:ext uri="{28A0092B-C50C-407E-A947-70E740481C1C}">
                <a14:useLocalDpi xmlns:a14="http://schemas.microsoft.com/office/drawing/2010/main" xmlns=""/>
              </a:ext>
            </a:extLst>
          </a:blip>
          <a:srcRect/>
          <a:stretch>
            <a:fillRect/>
          </a:stretch>
        </p:blipFill>
        <p:spPr>
          <a:xfrm>
            <a:off x="3175" y="685800"/>
            <a:ext cx="8224762" cy="5181600"/>
          </a:xfrm>
        </p:spPr>
      </p:pic>
    </p:spTree>
    <p:extLst>
      <p:ext uri="{BB962C8B-B14F-4D97-AF65-F5344CB8AC3E}">
        <p14:creationId xmlns:p14="http://schemas.microsoft.com/office/powerpoint/2010/main" xmlns="" val="19780605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out considerations</a:t>
            </a:r>
            <a:endParaRPr lang="en-US" dirty="0"/>
          </a:p>
        </p:txBody>
      </p:sp>
      <p:sp>
        <p:nvSpPr>
          <p:cNvPr id="3" name="Content Placeholder 2"/>
          <p:cNvSpPr>
            <a:spLocks noGrp="1"/>
          </p:cNvSpPr>
          <p:nvPr>
            <p:ph sz="half" idx="1"/>
          </p:nvPr>
        </p:nvSpPr>
        <p:spPr>
          <a:xfrm>
            <a:off x="457200" y="1447800"/>
            <a:ext cx="7696200" cy="4953000"/>
          </a:xfrm>
        </p:spPr>
        <p:txBody>
          <a:bodyPr>
            <a:normAutofit/>
          </a:bodyPr>
          <a:lstStyle/>
          <a:p>
            <a:r>
              <a:rPr lang="en-US" dirty="0" smtClean="0"/>
              <a:t>Should be coupled with laws banning installs of old stoves</a:t>
            </a:r>
          </a:p>
          <a:p>
            <a:r>
              <a:rPr lang="en-US" dirty="0" smtClean="0"/>
              <a:t>Rebate gives leverage to require professional installation and stricter emission limits</a:t>
            </a:r>
          </a:p>
          <a:p>
            <a:r>
              <a:rPr lang="en-US" dirty="0" smtClean="0"/>
              <a:t>Should be done in conjunction with buy back program</a:t>
            </a:r>
          </a:p>
          <a:p>
            <a:r>
              <a:rPr lang="en-US" dirty="0" smtClean="0"/>
              <a:t>Can be done in conjunction with sunset clause</a:t>
            </a:r>
          </a:p>
          <a:p>
            <a:r>
              <a:rPr lang="en-US" dirty="0" smtClean="0"/>
              <a:t>To minimize costs, option of buying value stoves from big box hardware stores can be emphasized </a:t>
            </a:r>
            <a:endParaRPr lang="en-US" dirty="0"/>
          </a:p>
        </p:txBody>
      </p:sp>
    </p:spTree>
    <p:extLst>
      <p:ext uri="{BB962C8B-B14F-4D97-AF65-F5344CB8AC3E}">
        <p14:creationId xmlns:p14="http://schemas.microsoft.com/office/powerpoint/2010/main" xmlns="" val="4161168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7924800" cy="1143000"/>
          </a:xfrm>
        </p:spPr>
        <p:txBody>
          <a:bodyPr/>
          <a:lstStyle/>
          <a:p>
            <a:r>
              <a:rPr lang="en-US" dirty="0" smtClean="0"/>
              <a:t>Value Stove &amp; Installation Costs</a:t>
            </a:r>
            <a:endParaRPr lang="en-US" dirty="0"/>
          </a:p>
        </p:txBody>
      </p:sp>
      <p:sp>
        <p:nvSpPr>
          <p:cNvPr id="3" name="Text Placeholder 2"/>
          <p:cNvSpPr>
            <a:spLocks noGrp="1"/>
          </p:cNvSpPr>
          <p:nvPr>
            <p:ph type="body" idx="1"/>
          </p:nvPr>
        </p:nvSpPr>
        <p:spPr>
          <a:xfrm>
            <a:off x="457200" y="1143000"/>
            <a:ext cx="3657600" cy="639762"/>
          </a:xfrm>
        </p:spPr>
        <p:txBody>
          <a:bodyPr/>
          <a:lstStyle/>
          <a:p>
            <a:r>
              <a:rPr lang="en-US" dirty="0" smtClean="0"/>
              <a:t>Wood stove - Englander</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xmlns="" val="4110879064"/>
              </p:ext>
            </p:extLst>
          </p:nvPr>
        </p:nvGraphicFramePr>
        <p:xfrm>
          <a:off x="76201" y="1752600"/>
          <a:ext cx="4249340" cy="4119880"/>
        </p:xfrm>
        <a:graphic>
          <a:graphicData uri="http://schemas.openxmlformats.org/drawingml/2006/table">
            <a:tbl>
              <a:tblPr firstRow="1" bandRow="1">
                <a:tableStyleId>{5C22544A-7EE6-4342-B048-85BDC9FD1C3A}</a:tableStyleId>
              </a:tblPr>
              <a:tblGrid>
                <a:gridCol w="1219199"/>
                <a:gridCol w="800970"/>
                <a:gridCol w="1124996"/>
                <a:gridCol w="1104175"/>
              </a:tblGrid>
              <a:tr h="518541">
                <a:tc>
                  <a:txBody>
                    <a:bodyPr/>
                    <a:lstStyle/>
                    <a:p>
                      <a:endParaRPr lang="en-US" dirty="0"/>
                    </a:p>
                  </a:txBody>
                  <a:tcPr marL="68580" marR="68580"/>
                </a:tc>
                <a:tc>
                  <a:txBody>
                    <a:bodyPr/>
                    <a:lstStyle/>
                    <a:p>
                      <a:r>
                        <a:rPr lang="en-US" dirty="0" smtClean="0"/>
                        <a:t>Small:</a:t>
                      </a:r>
                    </a:p>
                    <a:p>
                      <a:r>
                        <a:rPr lang="en-US" dirty="0" smtClean="0"/>
                        <a:t>1,200</a:t>
                      </a:r>
                    </a:p>
                    <a:p>
                      <a:r>
                        <a:rPr lang="en-US" dirty="0" smtClean="0"/>
                        <a:t>sq. ft.</a:t>
                      </a:r>
                      <a:endParaRPr lang="en-US" dirty="0"/>
                    </a:p>
                  </a:txBody>
                  <a:tcPr marL="68580" marR="68580"/>
                </a:tc>
                <a:tc>
                  <a:txBody>
                    <a:bodyPr/>
                    <a:lstStyle/>
                    <a:p>
                      <a:r>
                        <a:rPr lang="en-US" dirty="0" smtClean="0"/>
                        <a:t>Medium:</a:t>
                      </a:r>
                      <a:r>
                        <a:rPr lang="en-US" baseline="0" dirty="0" smtClean="0"/>
                        <a:t> </a:t>
                      </a:r>
                      <a:r>
                        <a:rPr lang="en-US" dirty="0" smtClean="0"/>
                        <a:t>1,500</a:t>
                      </a:r>
                      <a:r>
                        <a:rPr lang="en-US" baseline="0" dirty="0" smtClean="0"/>
                        <a:t> - 1,800 sq. ft.</a:t>
                      </a:r>
                      <a:endParaRPr lang="en-US" dirty="0"/>
                    </a:p>
                  </a:txBody>
                  <a:tcPr marL="68580" marR="68580"/>
                </a:tc>
                <a:tc>
                  <a:txBody>
                    <a:bodyPr/>
                    <a:lstStyle/>
                    <a:p>
                      <a:r>
                        <a:rPr lang="en-US" dirty="0" smtClean="0"/>
                        <a:t>Large: </a:t>
                      </a:r>
                    </a:p>
                    <a:p>
                      <a:r>
                        <a:rPr lang="en-US" dirty="0" smtClean="0"/>
                        <a:t>2,000 -2,200 sq. ft.</a:t>
                      </a:r>
                      <a:endParaRPr lang="en-US" dirty="0"/>
                    </a:p>
                  </a:txBody>
                  <a:tcPr marL="68580" marR="68580"/>
                </a:tc>
              </a:tr>
              <a:tr h="370840">
                <a:tc>
                  <a:txBody>
                    <a:bodyPr/>
                    <a:lstStyle/>
                    <a:p>
                      <a:r>
                        <a:rPr lang="en-US" dirty="0" smtClean="0"/>
                        <a:t>Wood stove</a:t>
                      </a:r>
                      <a:endParaRPr lang="en-US" dirty="0"/>
                    </a:p>
                  </a:txBody>
                  <a:tcPr marL="68580" marR="68580"/>
                </a:tc>
                <a:tc>
                  <a:txBody>
                    <a:bodyPr/>
                    <a:lstStyle/>
                    <a:p>
                      <a:r>
                        <a:rPr lang="en-US" dirty="0" smtClean="0"/>
                        <a:t>$550</a:t>
                      </a:r>
                      <a:endParaRPr lang="en-US" dirty="0"/>
                    </a:p>
                  </a:txBody>
                  <a:tcPr marL="68580" marR="68580"/>
                </a:tc>
                <a:tc>
                  <a:txBody>
                    <a:bodyPr/>
                    <a:lstStyle/>
                    <a:p>
                      <a:r>
                        <a:rPr lang="en-US" dirty="0" smtClean="0"/>
                        <a:t>$650</a:t>
                      </a:r>
                      <a:endParaRPr lang="en-US" dirty="0"/>
                    </a:p>
                  </a:txBody>
                  <a:tcPr marL="68580" marR="68580"/>
                </a:tc>
                <a:tc>
                  <a:txBody>
                    <a:bodyPr/>
                    <a:lstStyle/>
                    <a:p>
                      <a:r>
                        <a:rPr lang="en-US" dirty="0" smtClean="0"/>
                        <a:t>$900</a:t>
                      </a:r>
                      <a:endParaRPr lang="en-US" dirty="0"/>
                    </a:p>
                  </a:txBody>
                  <a:tcPr marL="68580" marR="68580"/>
                </a:tc>
              </a:tr>
              <a:tr h="370840">
                <a:tc>
                  <a:txBody>
                    <a:bodyPr/>
                    <a:lstStyle/>
                    <a:p>
                      <a:r>
                        <a:rPr lang="en-US" dirty="0" smtClean="0"/>
                        <a:t>Installation,</a:t>
                      </a:r>
                      <a:r>
                        <a:rPr lang="en-US" baseline="0" dirty="0" smtClean="0"/>
                        <a:t> materials</a:t>
                      </a:r>
                      <a:endParaRPr lang="en-US" dirty="0"/>
                    </a:p>
                  </a:txBody>
                  <a:tcPr marL="68580" marR="68580"/>
                </a:tc>
                <a:tc>
                  <a:txBody>
                    <a:bodyPr/>
                    <a:lstStyle/>
                    <a:p>
                      <a:r>
                        <a:rPr lang="en-US" dirty="0" smtClean="0"/>
                        <a:t>$500</a:t>
                      </a:r>
                      <a:endParaRPr lang="en-US" dirty="0"/>
                    </a:p>
                  </a:txBody>
                  <a:tcPr marL="68580" marR="68580"/>
                </a:tc>
                <a:tc>
                  <a:txBody>
                    <a:bodyPr/>
                    <a:lstStyle/>
                    <a:p>
                      <a:r>
                        <a:rPr lang="en-US" dirty="0" smtClean="0"/>
                        <a:t>$500</a:t>
                      </a:r>
                      <a:endParaRPr lang="en-US" dirty="0"/>
                    </a:p>
                  </a:txBody>
                  <a:tcPr marL="68580" marR="68580"/>
                </a:tc>
                <a:tc>
                  <a:txBody>
                    <a:bodyPr/>
                    <a:lstStyle/>
                    <a:p>
                      <a:r>
                        <a:rPr lang="en-US" dirty="0" smtClean="0"/>
                        <a:t>$500</a:t>
                      </a:r>
                      <a:endParaRPr lang="en-US" dirty="0"/>
                    </a:p>
                  </a:txBody>
                  <a:tcPr marL="68580" marR="68580"/>
                </a:tc>
              </a:tr>
              <a:tr h="370840">
                <a:tc>
                  <a:txBody>
                    <a:bodyPr/>
                    <a:lstStyle/>
                    <a:p>
                      <a:r>
                        <a:rPr lang="en-US" dirty="0" smtClean="0"/>
                        <a:t>Hearth pad (Type II)</a:t>
                      </a:r>
                      <a:endParaRPr lang="en-US" dirty="0"/>
                    </a:p>
                  </a:txBody>
                  <a:tcPr marL="68580" marR="68580"/>
                </a:tc>
                <a:tc>
                  <a:txBody>
                    <a:bodyPr/>
                    <a:lstStyle/>
                    <a:p>
                      <a:r>
                        <a:rPr lang="en-US" dirty="0" smtClean="0"/>
                        <a:t>$65</a:t>
                      </a:r>
                      <a:endParaRPr lang="en-US" dirty="0"/>
                    </a:p>
                  </a:txBody>
                  <a:tcPr marL="68580" marR="68580"/>
                </a:tc>
                <a:tc>
                  <a:txBody>
                    <a:bodyPr/>
                    <a:lstStyle/>
                    <a:p>
                      <a:r>
                        <a:rPr lang="en-US" dirty="0" smtClean="0"/>
                        <a:t>$85</a:t>
                      </a:r>
                      <a:endParaRPr lang="en-US" dirty="0"/>
                    </a:p>
                  </a:txBody>
                  <a:tcPr marL="68580" marR="68580"/>
                </a:tc>
                <a:tc>
                  <a:txBody>
                    <a:bodyPr/>
                    <a:lstStyle/>
                    <a:p>
                      <a:r>
                        <a:rPr lang="en-US" dirty="0" smtClean="0"/>
                        <a:t>$85</a:t>
                      </a:r>
                      <a:endParaRPr lang="en-US" dirty="0"/>
                    </a:p>
                  </a:txBody>
                  <a:tcPr marL="68580" marR="68580"/>
                </a:tc>
              </a:tr>
              <a:tr h="370840">
                <a:tc>
                  <a:txBody>
                    <a:bodyPr/>
                    <a:lstStyle/>
                    <a:p>
                      <a:r>
                        <a:rPr lang="en-US" dirty="0" smtClean="0"/>
                        <a:t>Installation</a:t>
                      </a:r>
                      <a:r>
                        <a:rPr lang="en-US" baseline="0" dirty="0" smtClean="0"/>
                        <a:t>, labor</a:t>
                      </a:r>
                      <a:endParaRPr lang="en-US" dirty="0"/>
                    </a:p>
                  </a:txBody>
                  <a:tcPr marL="68580" marR="68580"/>
                </a:tc>
                <a:tc>
                  <a:txBody>
                    <a:bodyPr/>
                    <a:lstStyle/>
                    <a:p>
                      <a:r>
                        <a:rPr lang="en-US" dirty="0" smtClean="0"/>
                        <a:t>$800</a:t>
                      </a:r>
                      <a:endParaRPr lang="en-US" dirty="0"/>
                    </a:p>
                  </a:txBody>
                  <a:tcPr marL="68580" marR="68580"/>
                </a:tc>
                <a:tc>
                  <a:txBody>
                    <a:bodyPr/>
                    <a:lstStyle/>
                    <a:p>
                      <a:r>
                        <a:rPr lang="en-US" dirty="0" smtClean="0"/>
                        <a:t>$1,000</a:t>
                      </a:r>
                      <a:endParaRPr lang="en-US" dirty="0"/>
                    </a:p>
                  </a:txBody>
                  <a:tcPr marL="68580" marR="68580"/>
                </a:tc>
                <a:tc>
                  <a:txBody>
                    <a:bodyPr/>
                    <a:lstStyle/>
                    <a:p>
                      <a:r>
                        <a:rPr lang="en-US" dirty="0" smtClean="0"/>
                        <a:t>$1,000</a:t>
                      </a:r>
                      <a:endParaRPr lang="en-US" dirty="0"/>
                    </a:p>
                  </a:txBody>
                  <a:tcPr marL="68580" marR="68580"/>
                </a:tc>
              </a:tr>
              <a:tr h="370840">
                <a:tc>
                  <a:txBody>
                    <a:bodyPr/>
                    <a:lstStyle/>
                    <a:p>
                      <a:r>
                        <a:rPr lang="en-US" b="1" dirty="0" smtClean="0"/>
                        <a:t>Total</a:t>
                      </a:r>
                      <a:endParaRPr lang="en-US" b="1" dirty="0"/>
                    </a:p>
                  </a:txBody>
                  <a:tcPr marL="68580" marR="68580"/>
                </a:tc>
                <a:tc>
                  <a:txBody>
                    <a:bodyPr/>
                    <a:lstStyle/>
                    <a:p>
                      <a:r>
                        <a:rPr lang="en-US" b="1" dirty="0" smtClean="0"/>
                        <a:t>$1,915</a:t>
                      </a:r>
                      <a:endParaRPr lang="en-US" b="1" dirty="0"/>
                    </a:p>
                  </a:txBody>
                  <a:tcPr marL="68580" marR="68580"/>
                </a:tc>
                <a:tc>
                  <a:txBody>
                    <a:bodyPr/>
                    <a:lstStyle/>
                    <a:p>
                      <a:r>
                        <a:rPr lang="en-US" b="1" dirty="0" smtClean="0"/>
                        <a:t>$2,235</a:t>
                      </a:r>
                      <a:endParaRPr lang="en-US" b="1" dirty="0"/>
                    </a:p>
                  </a:txBody>
                  <a:tcPr marL="68580" marR="68580"/>
                </a:tc>
                <a:tc>
                  <a:txBody>
                    <a:bodyPr/>
                    <a:lstStyle/>
                    <a:p>
                      <a:r>
                        <a:rPr lang="en-US" b="1" dirty="0" smtClean="0"/>
                        <a:t>$2,485</a:t>
                      </a:r>
                      <a:endParaRPr lang="en-US" b="1" dirty="0"/>
                    </a:p>
                  </a:txBody>
                  <a:tcPr marL="68580" marR="68580"/>
                </a:tc>
              </a:tr>
            </a:tbl>
          </a:graphicData>
        </a:graphic>
      </p:graphicFrame>
      <p:sp>
        <p:nvSpPr>
          <p:cNvPr id="5" name="Text Placeholder 4"/>
          <p:cNvSpPr>
            <a:spLocks noGrp="1"/>
          </p:cNvSpPr>
          <p:nvPr>
            <p:ph type="body" sz="quarter" idx="3"/>
          </p:nvPr>
        </p:nvSpPr>
        <p:spPr>
          <a:xfrm>
            <a:off x="4419600" y="990600"/>
            <a:ext cx="3657600" cy="762000"/>
          </a:xfrm>
        </p:spPr>
        <p:txBody>
          <a:bodyPr/>
          <a:lstStyle/>
          <a:p>
            <a:r>
              <a:rPr lang="en-US" dirty="0" smtClean="0"/>
              <a:t>Pellet stove - Englander</a:t>
            </a:r>
            <a:endParaRPr lang="en-US" dirty="0"/>
          </a:p>
        </p:txBody>
      </p:sp>
      <p:graphicFrame>
        <p:nvGraphicFramePr>
          <p:cNvPr id="8" name="Content Placeholder 7"/>
          <p:cNvGraphicFramePr>
            <a:graphicFrameLocks noGrp="1"/>
          </p:cNvGraphicFramePr>
          <p:nvPr>
            <p:ph sz="quarter" idx="4"/>
            <p:extLst>
              <p:ext uri="{D42A27DB-BD31-4B8C-83A1-F6EECF244321}">
                <p14:modId xmlns:p14="http://schemas.microsoft.com/office/powerpoint/2010/main" xmlns="" val="2887126921"/>
              </p:ext>
            </p:extLst>
          </p:nvPr>
        </p:nvGraphicFramePr>
        <p:xfrm>
          <a:off x="4629150" y="1752601"/>
          <a:ext cx="3887392" cy="3850640"/>
        </p:xfrm>
        <a:graphic>
          <a:graphicData uri="http://schemas.openxmlformats.org/drawingml/2006/table">
            <a:tbl>
              <a:tblPr firstRow="1" bandRow="1">
                <a:tableStyleId>{5C22544A-7EE6-4342-B048-85BDC9FD1C3A}</a:tableStyleId>
              </a:tblPr>
              <a:tblGrid>
                <a:gridCol w="1314450"/>
                <a:gridCol w="629246"/>
                <a:gridCol w="971848"/>
                <a:gridCol w="971848"/>
              </a:tblGrid>
              <a:tr h="1142999">
                <a:tc>
                  <a:txBody>
                    <a:bodyPr/>
                    <a:lstStyle/>
                    <a:p>
                      <a:endParaRPr lang="en-US" dirty="0"/>
                    </a:p>
                  </a:txBody>
                  <a:tcPr marL="68580" marR="68580"/>
                </a:tc>
                <a:tc>
                  <a:txBody>
                    <a:bodyPr/>
                    <a:lstStyle/>
                    <a:p>
                      <a:endParaRPr lang="en-US" dirty="0" smtClean="0"/>
                    </a:p>
                  </a:txBody>
                  <a:tcPr marL="68580" marR="68580"/>
                </a:tc>
                <a:tc>
                  <a:txBody>
                    <a:bodyPr/>
                    <a:lstStyle/>
                    <a:p>
                      <a:r>
                        <a:rPr lang="en-US" dirty="0" smtClean="0"/>
                        <a:t>Medium:</a:t>
                      </a:r>
                      <a:r>
                        <a:rPr lang="en-US" baseline="0" dirty="0" smtClean="0"/>
                        <a:t> </a:t>
                      </a:r>
                      <a:r>
                        <a:rPr lang="en-US" dirty="0" smtClean="0"/>
                        <a:t>1,500</a:t>
                      </a:r>
                      <a:r>
                        <a:rPr lang="en-US" baseline="0" dirty="0" smtClean="0"/>
                        <a:t> - 1,800 sq. ft.</a:t>
                      </a:r>
                      <a:endParaRPr lang="en-US" dirty="0"/>
                    </a:p>
                  </a:txBody>
                  <a:tcPr marL="68580" marR="68580"/>
                </a:tc>
                <a:tc>
                  <a:txBody>
                    <a:bodyPr/>
                    <a:lstStyle/>
                    <a:p>
                      <a:r>
                        <a:rPr lang="en-US" dirty="0" smtClean="0"/>
                        <a:t>Large: </a:t>
                      </a:r>
                    </a:p>
                    <a:p>
                      <a:r>
                        <a:rPr lang="en-US" dirty="0" smtClean="0"/>
                        <a:t>2,000 -2,200 sq. ft.</a:t>
                      </a:r>
                      <a:endParaRPr lang="en-US" dirty="0"/>
                    </a:p>
                  </a:txBody>
                  <a:tcPr marL="68580" marR="68580"/>
                </a:tc>
              </a:tr>
              <a:tr h="370840">
                <a:tc>
                  <a:txBody>
                    <a:bodyPr/>
                    <a:lstStyle/>
                    <a:p>
                      <a:r>
                        <a:rPr lang="en-US" dirty="0" smtClean="0"/>
                        <a:t>Pellet stove</a:t>
                      </a:r>
                      <a:endParaRPr lang="en-US" dirty="0"/>
                    </a:p>
                  </a:txBody>
                  <a:tcPr marL="68580" marR="68580"/>
                </a:tc>
                <a:tc>
                  <a:txBody>
                    <a:bodyPr/>
                    <a:lstStyle/>
                    <a:p>
                      <a:endParaRPr lang="en-US" dirty="0"/>
                    </a:p>
                  </a:txBody>
                  <a:tcPr marL="68580" marR="68580"/>
                </a:tc>
                <a:tc>
                  <a:txBody>
                    <a:bodyPr/>
                    <a:lstStyle/>
                    <a:p>
                      <a:r>
                        <a:rPr lang="en-US" dirty="0" smtClean="0"/>
                        <a:t>$1,100</a:t>
                      </a:r>
                      <a:endParaRPr lang="en-US" dirty="0"/>
                    </a:p>
                  </a:txBody>
                  <a:tcPr marL="68580" marR="68580"/>
                </a:tc>
                <a:tc>
                  <a:txBody>
                    <a:bodyPr/>
                    <a:lstStyle/>
                    <a:p>
                      <a:r>
                        <a:rPr lang="en-US" dirty="0" smtClean="0"/>
                        <a:t>$1,550</a:t>
                      </a:r>
                      <a:endParaRPr lang="en-US" dirty="0"/>
                    </a:p>
                  </a:txBody>
                  <a:tcPr marL="68580" marR="68580"/>
                </a:tc>
              </a:tr>
              <a:tr h="370840">
                <a:tc>
                  <a:txBody>
                    <a:bodyPr/>
                    <a:lstStyle/>
                    <a:p>
                      <a:r>
                        <a:rPr lang="en-US" dirty="0" smtClean="0"/>
                        <a:t>Installation Kit</a:t>
                      </a:r>
                      <a:endParaRPr lang="en-US" dirty="0"/>
                    </a:p>
                  </a:txBody>
                  <a:tcPr marL="68580" marR="68580"/>
                </a:tc>
                <a:tc>
                  <a:txBody>
                    <a:bodyPr/>
                    <a:lstStyle/>
                    <a:p>
                      <a:endParaRPr lang="en-US"/>
                    </a:p>
                  </a:txBody>
                  <a:tcPr marL="68580" marR="68580"/>
                </a:tc>
                <a:tc>
                  <a:txBody>
                    <a:bodyPr/>
                    <a:lstStyle/>
                    <a:p>
                      <a:r>
                        <a:rPr lang="en-US" dirty="0" smtClean="0"/>
                        <a:t>$230</a:t>
                      </a:r>
                      <a:endParaRPr lang="en-US" dirty="0"/>
                    </a:p>
                  </a:txBody>
                  <a:tcPr marL="68580" marR="68580"/>
                </a:tc>
                <a:tc>
                  <a:txBody>
                    <a:bodyPr/>
                    <a:lstStyle/>
                    <a:p>
                      <a:r>
                        <a:rPr lang="en-US" dirty="0" smtClean="0"/>
                        <a:t>$230</a:t>
                      </a:r>
                      <a:endParaRPr lang="en-US" dirty="0"/>
                    </a:p>
                  </a:txBody>
                  <a:tcPr marL="68580" marR="68580"/>
                </a:tc>
              </a:tr>
              <a:tr h="370840">
                <a:tc>
                  <a:txBody>
                    <a:bodyPr/>
                    <a:lstStyle/>
                    <a:p>
                      <a:r>
                        <a:rPr lang="en-US" dirty="0" smtClean="0"/>
                        <a:t>Hearth pad (Type II)</a:t>
                      </a:r>
                      <a:endParaRPr lang="en-US" dirty="0"/>
                    </a:p>
                  </a:txBody>
                  <a:tcPr marL="68580" marR="68580"/>
                </a:tc>
                <a:tc>
                  <a:txBody>
                    <a:bodyPr/>
                    <a:lstStyle/>
                    <a:p>
                      <a:endParaRPr lang="en-US"/>
                    </a:p>
                  </a:txBody>
                  <a:tcPr marL="68580" marR="68580"/>
                </a:tc>
                <a:tc>
                  <a:txBody>
                    <a:bodyPr/>
                    <a:lstStyle/>
                    <a:p>
                      <a:r>
                        <a:rPr lang="en-US" dirty="0" smtClean="0"/>
                        <a:t>$45</a:t>
                      </a:r>
                      <a:endParaRPr lang="en-US" dirty="0"/>
                    </a:p>
                  </a:txBody>
                  <a:tcPr marL="68580" marR="68580"/>
                </a:tc>
                <a:tc>
                  <a:txBody>
                    <a:bodyPr/>
                    <a:lstStyle/>
                    <a:p>
                      <a:r>
                        <a:rPr lang="en-US" dirty="0" smtClean="0"/>
                        <a:t>$55</a:t>
                      </a:r>
                      <a:endParaRPr lang="en-US" dirty="0"/>
                    </a:p>
                  </a:txBody>
                  <a:tcPr marL="68580" marR="68580"/>
                </a:tc>
              </a:tr>
              <a:tr h="370840">
                <a:tc>
                  <a:txBody>
                    <a:bodyPr/>
                    <a:lstStyle/>
                    <a:p>
                      <a:r>
                        <a:rPr lang="en-US" dirty="0" smtClean="0"/>
                        <a:t>Installation</a:t>
                      </a:r>
                      <a:r>
                        <a:rPr lang="en-US" baseline="0" dirty="0" smtClean="0"/>
                        <a:t>, labor</a:t>
                      </a:r>
                      <a:endParaRPr lang="en-US" dirty="0"/>
                    </a:p>
                  </a:txBody>
                  <a:tcPr marL="68580" marR="68580"/>
                </a:tc>
                <a:tc>
                  <a:txBody>
                    <a:bodyPr/>
                    <a:lstStyle/>
                    <a:p>
                      <a:endParaRPr lang="en-US" dirty="0"/>
                    </a:p>
                  </a:txBody>
                  <a:tcPr marL="68580" marR="68580"/>
                </a:tc>
                <a:tc>
                  <a:txBody>
                    <a:bodyPr/>
                    <a:lstStyle/>
                    <a:p>
                      <a:r>
                        <a:rPr lang="en-US" dirty="0" smtClean="0"/>
                        <a:t>$700</a:t>
                      </a:r>
                      <a:endParaRPr lang="en-US" dirty="0"/>
                    </a:p>
                  </a:txBody>
                  <a:tcPr marL="68580" marR="68580"/>
                </a:tc>
                <a:tc>
                  <a:txBody>
                    <a:bodyPr/>
                    <a:lstStyle/>
                    <a:p>
                      <a:r>
                        <a:rPr lang="en-US" dirty="0" smtClean="0"/>
                        <a:t>$800</a:t>
                      </a:r>
                      <a:endParaRPr lang="en-US" dirty="0"/>
                    </a:p>
                  </a:txBody>
                  <a:tcPr marL="68580" marR="68580"/>
                </a:tc>
              </a:tr>
              <a:tr h="370840">
                <a:tc>
                  <a:txBody>
                    <a:bodyPr/>
                    <a:lstStyle/>
                    <a:p>
                      <a:r>
                        <a:rPr lang="en-US" b="1" dirty="0" smtClean="0"/>
                        <a:t>Total</a:t>
                      </a:r>
                      <a:endParaRPr lang="en-US" b="1" dirty="0"/>
                    </a:p>
                  </a:txBody>
                  <a:tcPr marL="68580" marR="68580"/>
                </a:tc>
                <a:tc>
                  <a:txBody>
                    <a:bodyPr/>
                    <a:lstStyle/>
                    <a:p>
                      <a:endParaRPr lang="en-US" b="1" dirty="0"/>
                    </a:p>
                  </a:txBody>
                  <a:tcPr marL="68580" marR="68580"/>
                </a:tc>
                <a:tc>
                  <a:txBody>
                    <a:bodyPr/>
                    <a:lstStyle/>
                    <a:p>
                      <a:r>
                        <a:rPr lang="en-US" b="1" dirty="0" smtClean="0"/>
                        <a:t>$2,075</a:t>
                      </a:r>
                      <a:endParaRPr lang="en-US" b="1" dirty="0"/>
                    </a:p>
                  </a:txBody>
                  <a:tcPr marL="68580" marR="68580"/>
                </a:tc>
                <a:tc>
                  <a:txBody>
                    <a:bodyPr/>
                    <a:lstStyle/>
                    <a:p>
                      <a:r>
                        <a:rPr lang="en-US" b="1" dirty="0" smtClean="0"/>
                        <a:t>$2,635</a:t>
                      </a:r>
                      <a:endParaRPr lang="en-US" b="1" dirty="0"/>
                    </a:p>
                  </a:txBody>
                  <a:tcPr marL="68580" marR="68580"/>
                </a:tc>
              </a:tr>
            </a:tbl>
          </a:graphicData>
        </a:graphic>
      </p:graphicFrame>
    </p:spTree>
    <p:extLst>
      <p:ext uri="{BB962C8B-B14F-4D97-AF65-F5344CB8AC3E}">
        <p14:creationId xmlns:p14="http://schemas.microsoft.com/office/powerpoint/2010/main" xmlns="" val="41767736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620000" cy="1143000"/>
          </a:xfrm>
        </p:spPr>
        <p:txBody>
          <a:bodyPr/>
          <a:lstStyle/>
          <a:p>
            <a:r>
              <a:rPr lang="en-US" dirty="0" smtClean="0"/>
              <a:t>Libby MT Change out results</a:t>
            </a:r>
            <a:endParaRPr lang="en-US" dirty="0"/>
          </a:p>
        </p:txBody>
      </p:sp>
      <p:pic>
        <p:nvPicPr>
          <p:cNvPr id="5" name="Content Placeholder 4" descr="Libby change out impact slide.pdf"/>
          <p:cNvPicPr>
            <a:picLocks noGrp="1" noChangeAspect="1"/>
          </p:cNvPicPr>
          <p:nvPr>
            <p:ph sz="half" idx="1"/>
          </p:nvPr>
        </p:nvPicPr>
        <p:blipFill>
          <a:blip r:embed="rId2" cstate="email">
            <a:extLst>
              <a:ext uri="{28A0092B-C50C-407E-A947-70E740481C1C}">
                <a14:useLocalDpi xmlns:a14="http://schemas.microsoft.com/office/drawing/2010/main" xmlns=""/>
              </a:ext>
            </a:extLst>
          </a:blip>
          <a:srcRect l="-15030" r="-15030"/>
          <a:stretch>
            <a:fillRect/>
          </a:stretch>
        </p:blipFill>
        <p:spPr>
          <a:xfrm>
            <a:off x="-1143000" y="762000"/>
            <a:ext cx="10018706" cy="5638800"/>
          </a:xfrm>
        </p:spPr>
      </p:pic>
    </p:spTree>
    <p:extLst>
      <p:ext uri="{BB962C8B-B14F-4D97-AF65-F5344CB8AC3E}">
        <p14:creationId xmlns:p14="http://schemas.microsoft.com/office/powerpoint/2010/main" xmlns="" val="24526874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Removal upon sale of home</a:t>
            </a:r>
            <a:endParaRPr lang="en-US" dirty="0"/>
          </a:p>
        </p:txBody>
      </p:sp>
      <p:sp>
        <p:nvSpPr>
          <p:cNvPr id="3" name="Content Placeholder 2"/>
          <p:cNvSpPr>
            <a:spLocks noGrp="1"/>
          </p:cNvSpPr>
          <p:nvPr>
            <p:ph sz="half" idx="1"/>
          </p:nvPr>
        </p:nvSpPr>
        <p:spPr>
          <a:xfrm>
            <a:off x="457200" y="1295400"/>
            <a:ext cx="7696200" cy="4831080"/>
          </a:xfrm>
        </p:spPr>
        <p:txBody>
          <a:bodyPr/>
          <a:lstStyle/>
          <a:p>
            <a:r>
              <a:rPr lang="en-US" dirty="0" smtClean="0"/>
              <a:t>Oregon requires that </a:t>
            </a:r>
          </a:p>
          <a:p>
            <a:pPr marL="114300" indent="0">
              <a:buNone/>
            </a:pPr>
            <a:r>
              <a:rPr lang="en-US" dirty="0" smtClean="0"/>
              <a:t>an uncertified stove be </a:t>
            </a:r>
          </a:p>
          <a:p>
            <a:pPr marL="114300" indent="0">
              <a:buNone/>
            </a:pPr>
            <a:r>
              <a:rPr lang="en-US" dirty="0" smtClean="0"/>
              <a:t>removed and destroyed </a:t>
            </a:r>
          </a:p>
          <a:p>
            <a:pPr marL="114300" indent="0">
              <a:buNone/>
            </a:pPr>
            <a:r>
              <a:rPr lang="en-US" dirty="0" smtClean="0"/>
              <a:t>upon sale of home.</a:t>
            </a:r>
          </a:p>
          <a:p>
            <a:r>
              <a:rPr lang="en-US" dirty="0" smtClean="0"/>
              <a:t>Burden is on real estate </a:t>
            </a:r>
          </a:p>
          <a:p>
            <a:pPr marL="114300" indent="0">
              <a:buNone/>
            </a:pPr>
            <a:r>
              <a:rPr lang="en-US" dirty="0" smtClean="0"/>
              <a:t>brokers and homeowners.</a:t>
            </a:r>
          </a:p>
          <a:p>
            <a:endParaRPr lang="en-US" dirty="0"/>
          </a:p>
        </p:txBody>
      </p:sp>
      <p:pic>
        <p:nvPicPr>
          <p:cNvPr id="5" name="Picture 4" descr="Utah Land Transfer Wood Stove Certificationv2.pdf"/>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4343400" y="1371600"/>
            <a:ext cx="3945082" cy="5105400"/>
          </a:xfrm>
          <a:prstGeom prst="rect">
            <a:avLst/>
          </a:prstGeom>
        </p:spPr>
      </p:pic>
    </p:spTree>
    <p:extLst>
      <p:ext uri="{BB962C8B-B14F-4D97-AF65-F5344CB8AC3E}">
        <p14:creationId xmlns:p14="http://schemas.microsoft.com/office/powerpoint/2010/main" xmlns="" val="8522825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077200" cy="6477000"/>
          </a:xfrm>
        </p:spPr>
        <p:txBody>
          <a:bodyPr>
            <a:normAutofit lnSpcReduction="10000"/>
          </a:bodyPr>
          <a:lstStyle/>
          <a:p>
            <a:pPr marL="114300" indent="0">
              <a:buNone/>
            </a:pPr>
            <a:r>
              <a:rPr lang="en-US" sz="2600" b="1" dirty="0" smtClean="0">
                <a:solidFill>
                  <a:srgbClr val="2F2B20"/>
                </a:solidFill>
              </a:rPr>
              <a:t>Requiring Destruction of Old Stove Upon Sale of Home</a:t>
            </a:r>
          </a:p>
          <a:p>
            <a:endParaRPr lang="en-US" dirty="0" smtClean="0"/>
          </a:p>
          <a:p>
            <a:r>
              <a:rPr lang="en-US" b="1" dirty="0" smtClean="0"/>
              <a:t>NH Bill Summary</a:t>
            </a:r>
            <a:r>
              <a:rPr lang="en-US" dirty="0"/>
              <a:t>: All wood stoves made before 1986 and not </a:t>
            </a:r>
            <a:r>
              <a:rPr lang="en-US" dirty="0" smtClean="0"/>
              <a:t>EPA certified </a:t>
            </a:r>
            <a:r>
              <a:rPr lang="en-US" dirty="0"/>
              <a:t>by </a:t>
            </a:r>
            <a:r>
              <a:rPr lang="en-US" dirty="0" smtClean="0"/>
              <a:t>shall </a:t>
            </a:r>
            <a:r>
              <a:rPr lang="en-US" dirty="0"/>
              <a:t>be removed and destroyed upon the sale of a home if the home is in </a:t>
            </a:r>
            <a:r>
              <a:rPr lang="en-US" dirty="0" smtClean="0"/>
              <a:t>a densely populated area.</a:t>
            </a:r>
            <a:endParaRPr lang="en-US" dirty="0"/>
          </a:p>
          <a:p>
            <a:r>
              <a:rPr lang="en-US" dirty="0" smtClean="0"/>
              <a:t>The </a:t>
            </a:r>
            <a:r>
              <a:rPr lang="en-US" dirty="0"/>
              <a:t>seller who is responsible for the removal and destruction shall provide </a:t>
            </a:r>
            <a:r>
              <a:rPr lang="en-US" dirty="0" smtClean="0"/>
              <a:t>proof of destruction.</a:t>
            </a:r>
          </a:p>
          <a:p>
            <a:r>
              <a:rPr lang="en-US" dirty="0" smtClean="0"/>
              <a:t>This NH bill did not pass</a:t>
            </a:r>
          </a:p>
          <a:p>
            <a:endParaRPr lang="en-US" dirty="0"/>
          </a:p>
          <a:p>
            <a:r>
              <a:rPr lang="en-US" b="1" dirty="0"/>
              <a:t>Exempt</a:t>
            </a:r>
            <a:r>
              <a:rPr lang="en-US" dirty="0" smtClean="0"/>
              <a:t>:</a:t>
            </a:r>
          </a:p>
          <a:p>
            <a:r>
              <a:rPr lang="en-US" dirty="0" smtClean="0"/>
              <a:t>(</a:t>
            </a:r>
            <a:r>
              <a:rPr lang="en-US" dirty="0"/>
              <a:t>a) Antique stoves</a:t>
            </a:r>
            <a:r>
              <a:rPr lang="en-US" dirty="0" smtClean="0"/>
              <a:t>: </a:t>
            </a:r>
            <a:r>
              <a:rPr lang="en-US" dirty="0"/>
              <a:t>built before 1940 </a:t>
            </a:r>
            <a:r>
              <a:rPr lang="en-US" dirty="0" smtClean="0"/>
              <a:t>with </a:t>
            </a:r>
            <a:r>
              <a:rPr lang="en-US" dirty="0"/>
              <a:t>ornate construction </a:t>
            </a:r>
          </a:p>
          <a:p>
            <a:r>
              <a:rPr lang="en-US" dirty="0"/>
              <a:t>(b) An indoor, wood-fired furnace that is thermostatically controlled, has a dedicated cold air inlet and </a:t>
            </a:r>
            <a:r>
              <a:rPr lang="en-US" dirty="0" smtClean="0"/>
              <a:t>connected </a:t>
            </a:r>
            <a:r>
              <a:rPr lang="en-US" dirty="0"/>
              <a:t>to heating ductwork </a:t>
            </a:r>
          </a:p>
          <a:p>
            <a:r>
              <a:rPr lang="en-US" dirty="0"/>
              <a:t>(c) A masonry heater: site-built or site-assembled, solid fueled heating device constructed to store </a:t>
            </a:r>
            <a:r>
              <a:rPr lang="en-US" dirty="0" smtClean="0"/>
              <a:t>heat </a:t>
            </a:r>
          </a:p>
          <a:p>
            <a:endParaRPr lang="en-US" dirty="0"/>
          </a:p>
          <a:p>
            <a:r>
              <a:rPr lang="en-US" dirty="0" smtClean="0"/>
              <a:t>http</a:t>
            </a:r>
            <a:r>
              <a:rPr lang="en-US" dirty="0"/>
              <a:t>://</a:t>
            </a:r>
            <a:r>
              <a:rPr lang="en-US" dirty="0" err="1"/>
              <a:t>www.gencourt.state.nh.us</a:t>
            </a:r>
            <a:r>
              <a:rPr lang="en-US" dirty="0"/>
              <a:t>/legislation/2013/HB0307.html4</a:t>
            </a:r>
          </a:p>
          <a:p>
            <a:endParaRPr lang="en-US" dirty="0"/>
          </a:p>
        </p:txBody>
      </p:sp>
    </p:spTree>
    <p:extLst>
      <p:ext uri="{BB962C8B-B14F-4D97-AF65-F5344CB8AC3E}">
        <p14:creationId xmlns:p14="http://schemas.microsoft.com/office/powerpoint/2010/main" xmlns="" val="26613971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 &amp; trade in Telluride, CO</a:t>
            </a:r>
            <a:endParaRPr lang="en-US" dirty="0"/>
          </a:p>
        </p:txBody>
      </p:sp>
      <p:sp>
        <p:nvSpPr>
          <p:cNvPr id="3" name="Content Placeholder 2"/>
          <p:cNvSpPr>
            <a:spLocks noGrp="1"/>
          </p:cNvSpPr>
          <p:nvPr>
            <p:ph sz="half" idx="1"/>
          </p:nvPr>
        </p:nvSpPr>
        <p:spPr>
          <a:xfrm>
            <a:off x="457200" y="1600200"/>
            <a:ext cx="4419600" cy="4495800"/>
          </a:xfrm>
        </p:spPr>
        <p:txBody>
          <a:bodyPr>
            <a:normAutofit lnSpcReduction="10000"/>
          </a:bodyPr>
          <a:lstStyle/>
          <a:p>
            <a:r>
              <a:rPr lang="en-US" dirty="0" smtClean="0"/>
              <a:t>In 1985, Telluride, Colorado required all wood burning stoves to be registered with the town.</a:t>
            </a:r>
          </a:p>
          <a:p>
            <a:r>
              <a:rPr lang="en-US" dirty="0" smtClean="0"/>
              <a:t>Town set cap of 545 wood stove permits allowed to sold among residents. Market price for permits was $1,500 each in 1991</a:t>
            </a:r>
          </a:p>
          <a:p>
            <a:r>
              <a:rPr lang="en-US" dirty="0" smtClean="0"/>
              <a:t>Park City or Summit County considering this.</a:t>
            </a:r>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xmlns=""/>
              </a:ext>
            </a:extLst>
          </a:blip>
          <a:srcRect/>
          <a:stretch>
            <a:fillRect/>
          </a:stretch>
        </p:blipFill>
        <p:spPr>
          <a:xfrm>
            <a:off x="5017056" y="2286000"/>
            <a:ext cx="3060143" cy="3840480"/>
          </a:xfrm>
        </p:spPr>
      </p:pic>
    </p:spTree>
    <p:extLst>
      <p:ext uri="{BB962C8B-B14F-4D97-AF65-F5344CB8AC3E}">
        <p14:creationId xmlns:p14="http://schemas.microsoft.com/office/powerpoint/2010/main" xmlns="" val="6145027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09600"/>
            <a:ext cx="7620000" cy="1143000"/>
          </a:xfrm>
        </p:spPr>
        <p:txBody>
          <a:bodyPr/>
          <a:lstStyle/>
          <a:p>
            <a:r>
              <a:rPr lang="en-US" dirty="0" smtClean="0"/>
              <a:t>Emission standards in 2015 EPA Residential Heater Regulations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xmlns="" val="703370041"/>
              </p:ext>
            </p:extLst>
          </p:nvPr>
        </p:nvGraphicFramePr>
        <p:xfrm>
          <a:off x="228600" y="2362200"/>
          <a:ext cx="7886700" cy="2494280"/>
        </p:xfrm>
        <a:graphic>
          <a:graphicData uri="http://schemas.openxmlformats.org/drawingml/2006/table">
            <a:tbl>
              <a:tblPr firstRow="1" bandRow="1">
                <a:tableStyleId>{5C22544A-7EE6-4342-B048-85BDC9FD1C3A}</a:tableStyleId>
              </a:tblPr>
              <a:tblGrid>
                <a:gridCol w="1971675"/>
                <a:gridCol w="1971675"/>
                <a:gridCol w="1971675"/>
                <a:gridCol w="1971675"/>
              </a:tblGrid>
              <a:tr h="370840">
                <a:tc>
                  <a:txBody>
                    <a:bodyPr/>
                    <a:lstStyle/>
                    <a:p>
                      <a:r>
                        <a:rPr lang="en-US" dirty="0" smtClean="0"/>
                        <a:t>Technology</a:t>
                      </a:r>
                      <a:endParaRPr lang="en-US" dirty="0"/>
                    </a:p>
                  </a:txBody>
                  <a:tcPr marL="68580" marR="68580"/>
                </a:tc>
                <a:tc>
                  <a:txBody>
                    <a:bodyPr/>
                    <a:lstStyle/>
                    <a:p>
                      <a:r>
                        <a:rPr lang="en-US" dirty="0" smtClean="0"/>
                        <a:t>Step 1: 2015-20</a:t>
                      </a:r>
                      <a:endParaRPr lang="en-US" dirty="0"/>
                    </a:p>
                  </a:txBody>
                  <a:tcPr marL="68580" marR="68580"/>
                </a:tc>
                <a:tc>
                  <a:txBody>
                    <a:bodyPr/>
                    <a:lstStyle/>
                    <a:p>
                      <a:r>
                        <a:rPr lang="en-US" dirty="0" smtClean="0"/>
                        <a:t>Step 2: 2020-23?</a:t>
                      </a:r>
                      <a:endParaRPr lang="en-US" dirty="0"/>
                    </a:p>
                  </a:txBody>
                  <a:tcPr marL="68580" marR="68580"/>
                </a:tc>
                <a:tc>
                  <a:txBody>
                    <a:bodyPr/>
                    <a:lstStyle/>
                    <a:p>
                      <a:r>
                        <a:rPr lang="en-US" dirty="0" smtClean="0"/>
                        <a:t>1988</a:t>
                      </a:r>
                      <a:r>
                        <a:rPr lang="en-US" baseline="0" dirty="0" smtClean="0"/>
                        <a:t> - 2015</a:t>
                      </a:r>
                      <a:endParaRPr lang="en-US" dirty="0"/>
                    </a:p>
                  </a:txBody>
                  <a:tcPr marL="68580" marR="68580"/>
                </a:tc>
              </a:tr>
              <a:tr h="370840">
                <a:tc>
                  <a:txBody>
                    <a:bodyPr/>
                    <a:lstStyle/>
                    <a:p>
                      <a:r>
                        <a:rPr lang="en-US" dirty="0" smtClean="0"/>
                        <a:t>Wood stove –</a:t>
                      </a:r>
                      <a:r>
                        <a:rPr lang="en-US" baseline="0" dirty="0" smtClean="0"/>
                        <a:t> crib</a:t>
                      </a:r>
                      <a:endParaRPr lang="en-US" dirty="0"/>
                    </a:p>
                  </a:txBody>
                  <a:tcPr marL="68580" marR="68580"/>
                </a:tc>
                <a:tc>
                  <a:txBody>
                    <a:bodyPr/>
                    <a:lstStyle/>
                    <a:p>
                      <a:pPr algn="r"/>
                      <a:r>
                        <a:rPr lang="en-US" dirty="0" smtClean="0"/>
                        <a:t>4.5</a:t>
                      </a:r>
                      <a:endParaRPr lang="en-US" dirty="0"/>
                    </a:p>
                  </a:txBody>
                  <a:tcPr marL="68580" marR="68580"/>
                </a:tc>
                <a:tc>
                  <a:txBody>
                    <a:bodyPr/>
                    <a:lstStyle/>
                    <a:p>
                      <a:pPr algn="r"/>
                      <a:r>
                        <a:rPr lang="en-US" dirty="0" smtClean="0"/>
                        <a:t>2</a:t>
                      </a:r>
                      <a:endParaRPr lang="en-US" dirty="0"/>
                    </a:p>
                  </a:txBody>
                  <a:tcPr marL="68580" marR="68580"/>
                </a:tc>
                <a:tc rowSpan="3">
                  <a:txBody>
                    <a:bodyPr/>
                    <a:lstStyle/>
                    <a:p>
                      <a:r>
                        <a:rPr lang="en-US" dirty="0" smtClean="0"/>
                        <a:t>7.5</a:t>
                      </a:r>
                      <a:endParaRPr lang="en-US" dirty="0"/>
                    </a:p>
                  </a:txBody>
                  <a:tcPr marL="68580" marR="68580"/>
                </a:tc>
              </a:tr>
              <a:tr h="370840">
                <a:tc>
                  <a:txBody>
                    <a:bodyPr/>
                    <a:lstStyle/>
                    <a:p>
                      <a:r>
                        <a:rPr lang="en-US" dirty="0" smtClean="0"/>
                        <a:t>Wood stove – cordwood</a:t>
                      </a:r>
                      <a:endParaRPr lang="en-US" dirty="0"/>
                    </a:p>
                  </a:txBody>
                  <a:tcPr marL="68580" marR="68580"/>
                </a:tc>
                <a:tc>
                  <a:txBody>
                    <a:bodyPr/>
                    <a:lstStyle/>
                    <a:p>
                      <a:pPr algn="r"/>
                      <a:r>
                        <a:rPr lang="en-US" dirty="0" smtClean="0"/>
                        <a:t>4.5</a:t>
                      </a:r>
                      <a:endParaRPr lang="en-US" dirty="0"/>
                    </a:p>
                  </a:txBody>
                  <a:tcPr marL="68580" marR="68580"/>
                </a:tc>
                <a:tc>
                  <a:txBody>
                    <a:bodyPr/>
                    <a:lstStyle/>
                    <a:p>
                      <a:pPr algn="r"/>
                      <a:r>
                        <a:rPr lang="en-US" dirty="0" smtClean="0"/>
                        <a:t>2.5</a:t>
                      </a:r>
                      <a:endParaRPr lang="en-US" dirty="0"/>
                    </a:p>
                  </a:txBody>
                  <a:tcPr marL="68580" marR="68580"/>
                </a:tc>
                <a:tc vMerge="1">
                  <a:txBody>
                    <a:bodyPr/>
                    <a:lstStyle/>
                    <a:p>
                      <a:endParaRPr lang="en-US" dirty="0"/>
                    </a:p>
                  </a:txBody>
                  <a:tcPr/>
                </a:tc>
              </a:tr>
              <a:tr h="370840">
                <a:tc>
                  <a:txBody>
                    <a:bodyPr/>
                    <a:lstStyle/>
                    <a:p>
                      <a:r>
                        <a:rPr lang="en-US" dirty="0" smtClean="0"/>
                        <a:t>Pellet stove</a:t>
                      </a:r>
                      <a:endParaRPr lang="en-US" dirty="0"/>
                    </a:p>
                  </a:txBody>
                  <a:tcPr marL="68580" marR="68580"/>
                </a:tc>
                <a:tc>
                  <a:txBody>
                    <a:bodyPr/>
                    <a:lstStyle/>
                    <a:p>
                      <a:pPr algn="r"/>
                      <a:r>
                        <a:rPr lang="en-US" dirty="0" smtClean="0"/>
                        <a:t>4.5</a:t>
                      </a:r>
                      <a:endParaRPr lang="en-US" dirty="0"/>
                    </a:p>
                  </a:txBody>
                  <a:tcPr marL="68580" marR="68580"/>
                </a:tc>
                <a:tc>
                  <a:txBody>
                    <a:bodyPr/>
                    <a:lstStyle/>
                    <a:p>
                      <a:pPr algn="r"/>
                      <a:r>
                        <a:rPr lang="en-US" dirty="0" smtClean="0"/>
                        <a:t>2</a:t>
                      </a:r>
                      <a:endParaRPr lang="en-US" dirty="0"/>
                    </a:p>
                  </a:txBody>
                  <a:tcPr marL="68580" marR="68580"/>
                </a:tc>
                <a:tc vMerge="1">
                  <a:txBody>
                    <a:bodyPr/>
                    <a:lstStyle/>
                    <a:p>
                      <a:endParaRPr lang="en-US" dirty="0"/>
                    </a:p>
                  </a:txBody>
                  <a:tcPr/>
                </a:tc>
              </a:tr>
              <a:tr h="370840">
                <a:tc>
                  <a:txBody>
                    <a:bodyPr/>
                    <a:lstStyle/>
                    <a:p>
                      <a:r>
                        <a:rPr lang="en-US" dirty="0" smtClean="0"/>
                        <a:t>Boilers</a:t>
                      </a:r>
                      <a:endParaRPr lang="en-US" dirty="0"/>
                    </a:p>
                  </a:txBody>
                  <a:tcPr marL="68580" marR="68580"/>
                </a:tc>
                <a:tc>
                  <a:txBody>
                    <a:bodyPr/>
                    <a:lstStyle/>
                    <a:p>
                      <a:pPr algn="r"/>
                      <a:r>
                        <a:rPr lang="en-US" dirty="0" smtClean="0"/>
                        <a:t>0.32</a:t>
                      </a:r>
                      <a:endParaRPr lang="en-US" dirty="0"/>
                    </a:p>
                  </a:txBody>
                  <a:tcPr marL="68580" marR="68580"/>
                </a:tc>
                <a:tc>
                  <a:txBody>
                    <a:bodyPr/>
                    <a:lstStyle/>
                    <a:p>
                      <a:pPr algn="r"/>
                      <a:r>
                        <a:rPr lang="en-US" dirty="0" smtClean="0"/>
                        <a:t>0.1</a:t>
                      </a:r>
                      <a:endParaRPr lang="en-US" dirty="0"/>
                    </a:p>
                  </a:txBody>
                  <a:tcPr marL="68580" marR="68580"/>
                </a:tc>
                <a:tc rowSpan="2">
                  <a:txBody>
                    <a:bodyPr/>
                    <a:lstStyle/>
                    <a:p>
                      <a:endParaRPr lang="en-US" dirty="0"/>
                    </a:p>
                  </a:txBody>
                  <a:tcPr marL="68580" marR="68580"/>
                </a:tc>
              </a:tr>
              <a:tr h="370840">
                <a:tc>
                  <a:txBody>
                    <a:bodyPr/>
                    <a:lstStyle/>
                    <a:p>
                      <a:r>
                        <a:rPr lang="en-US" dirty="0" smtClean="0"/>
                        <a:t>Warm air furnaces</a:t>
                      </a:r>
                      <a:endParaRPr lang="en-US" dirty="0"/>
                    </a:p>
                  </a:txBody>
                  <a:tcPr marL="68580" marR="68580"/>
                </a:tc>
                <a:tc>
                  <a:txBody>
                    <a:bodyPr/>
                    <a:lstStyle/>
                    <a:p>
                      <a:pPr algn="r"/>
                      <a:r>
                        <a:rPr lang="en-US" dirty="0" smtClean="0"/>
                        <a:t>0.93</a:t>
                      </a:r>
                      <a:endParaRPr lang="en-US" dirty="0"/>
                    </a:p>
                  </a:txBody>
                  <a:tcPr marL="68580" marR="68580"/>
                </a:tc>
                <a:tc>
                  <a:txBody>
                    <a:bodyPr/>
                    <a:lstStyle/>
                    <a:p>
                      <a:pPr algn="r"/>
                      <a:r>
                        <a:rPr lang="en-US" dirty="0" smtClean="0"/>
                        <a:t>0.15</a:t>
                      </a:r>
                      <a:endParaRPr lang="en-US" dirty="0"/>
                    </a:p>
                  </a:txBody>
                  <a:tcPr marL="68580" marR="68580"/>
                </a:tc>
                <a:tc vMerge="1">
                  <a:txBody>
                    <a:bodyPr/>
                    <a:lstStyle/>
                    <a:p>
                      <a:endParaRPr lang="en-US" dirty="0"/>
                    </a:p>
                  </a:txBody>
                  <a:tcPr/>
                </a:tc>
              </a:tr>
            </a:tbl>
          </a:graphicData>
        </a:graphic>
      </p:graphicFrame>
    </p:spTree>
    <p:extLst>
      <p:ext uri="{BB962C8B-B14F-4D97-AF65-F5344CB8AC3E}">
        <p14:creationId xmlns:p14="http://schemas.microsoft.com/office/powerpoint/2010/main" xmlns="" val="4081631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Labels in New Rules</a:t>
            </a:r>
            <a:endParaRPr lang="en-US" dirty="0"/>
          </a:p>
        </p:txBody>
      </p:sp>
      <p:sp>
        <p:nvSpPr>
          <p:cNvPr id="3" name="Content Placeholder 2"/>
          <p:cNvSpPr>
            <a:spLocks noGrp="1"/>
          </p:cNvSpPr>
          <p:nvPr>
            <p:ph idx="1"/>
          </p:nvPr>
        </p:nvSpPr>
        <p:spPr/>
        <p:txBody>
          <a:bodyPr>
            <a:normAutofit/>
          </a:bodyPr>
          <a:lstStyle/>
          <a:p>
            <a:r>
              <a:rPr lang="en-US" dirty="0" smtClean="0"/>
              <a:t>Stoves that test with cordwood in next 5 years, and can meet 4.5 </a:t>
            </a:r>
            <a:r>
              <a:rPr lang="en-US" dirty="0"/>
              <a:t>g</a:t>
            </a:r>
            <a:r>
              <a:rPr lang="en-US" dirty="0" smtClean="0"/>
              <a:t>rams an hour, can use a special EPA approved label to alert consumers that stove is designed and tested as it will be used by consumer.</a:t>
            </a:r>
          </a:p>
          <a:p>
            <a:r>
              <a:rPr lang="en-US" dirty="0" smtClean="0"/>
              <a:t>Stoves that meet Step 2, 2020 emission limit of 2 grams an hour (or 2.5 with cordwood) can also use a special label alerting consumers that they meet strictest standards.</a:t>
            </a:r>
          </a:p>
          <a:p>
            <a:r>
              <a:rPr lang="en-US" dirty="0" smtClean="0"/>
              <a:t>These are good steps but if EPA and</a:t>
            </a:r>
          </a:p>
          <a:p>
            <a:pPr marL="114300" indent="0">
              <a:buNone/>
            </a:pPr>
            <a:r>
              <a:rPr lang="en-US" dirty="0" smtClean="0"/>
              <a:t>Industry don’t make these work,</a:t>
            </a:r>
          </a:p>
          <a:p>
            <a:pPr marL="114300" indent="0">
              <a:buNone/>
            </a:pPr>
            <a:r>
              <a:rPr lang="en-US" dirty="0" smtClean="0"/>
              <a:t> a more comprehensive  “green label”</a:t>
            </a:r>
          </a:p>
          <a:p>
            <a:pPr marL="114300" indent="0">
              <a:buNone/>
            </a:pPr>
            <a:r>
              <a:rPr lang="en-US" dirty="0"/>
              <a:t>m</a:t>
            </a:r>
            <a:r>
              <a:rPr lang="en-US" dirty="0" smtClean="0"/>
              <a:t>ay be needed.</a:t>
            </a:r>
            <a:endParaRPr lang="en-US" dirty="0"/>
          </a:p>
        </p:txBody>
      </p:sp>
      <p:pic>
        <p:nvPicPr>
          <p:cNvPr id="4" name="Picture 3" descr="epa-label-wo-grade.jpg"/>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5029200" y="4112622"/>
            <a:ext cx="2946400" cy="2199277"/>
          </a:xfrm>
          <a:prstGeom prst="rect">
            <a:avLst/>
          </a:prstGeom>
        </p:spPr>
      </p:pic>
    </p:spTree>
    <p:extLst>
      <p:ext uri="{BB962C8B-B14F-4D97-AF65-F5344CB8AC3E}">
        <p14:creationId xmlns:p14="http://schemas.microsoft.com/office/powerpoint/2010/main" xmlns="" val="10882451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Indoor air issues</a:t>
            </a:r>
            <a:endParaRPr lang="en-US" dirty="0"/>
          </a:p>
        </p:txBody>
      </p:sp>
      <p:sp>
        <p:nvSpPr>
          <p:cNvPr id="5" name="TextBox 4"/>
          <p:cNvSpPr txBox="1"/>
          <p:nvPr/>
        </p:nvSpPr>
        <p:spPr>
          <a:xfrm>
            <a:off x="533400" y="1447800"/>
            <a:ext cx="7772400" cy="2862322"/>
          </a:xfrm>
          <a:prstGeom prst="rect">
            <a:avLst/>
          </a:prstGeom>
          <a:noFill/>
        </p:spPr>
        <p:txBody>
          <a:bodyPr wrap="square" rtlCol="0">
            <a:spAutoFit/>
          </a:bodyPr>
          <a:lstStyle/>
          <a:p>
            <a:pPr marL="285750" indent="-285750">
              <a:buFontTx/>
              <a:buChar char="•"/>
            </a:pPr>
            <a:r>
              <a:rPr lang="en-US" sz="2000" dirty="0" smtClean="0"/>
              <a:t>Inversions especially make wood smoke a neighborhood  public health</a:t>
            </a:r>
          </a:p>
          <a:p>
            <a:pPr marL="285750" indent="-285750">
              <a:buFontTx/>
              <a:buChar char="•"/>
            </a:pPr>
            <a:r>
              <a:rPr lang="en-US" sz="2000" dirty="0" smtClean="0"/>
              <a:t>Smoke re-enters homes through any crack, or from forced air systems with outside air intake</a:t>
            </a:r>
          </a:p>
          <a:p>
            <a:pPr marL="285750" indent="-285750">
              <a:buFontTx/>
              <a:buChar char="•"/>
            </a:pPr>
            <a:r>
              <a:rPr lang="en-US" sz="2000" dirty="0" smtClean="0"/>
              <a:t>Poor draft or negative pressure can cause fugitive indoor emissions</a:t>
            </a:r>
          </a:p>
          <a:p>
            <a:pPr marL="285750" indent="-285750">
              <a:buFontTx/>
              <a:buChar char="•"/>
            </a:pPr>
            <a:r>
              <a:rPr lang="en-US" sz="2000" dirty="0" smtClean="0"/>
              <a:t>Old stove with cracks, old gaskets, etc. can leak </a:t>
            </a:r>
          </a:p>
          <a:p>
            <a:pPr marL="285750" indent="-285750">
              <a:buFontTx/>
              <a:buChar char="•"/>
            </a:pPr>
            <a:r>
              <a:rPr lang="en-US" sz="2000" dirty="0" smtClean="0"/>
              <a:t>Any ongoing detectable smell of smoke needs addressing</a:t>
            </a:r>
          </a:p>
          <a:p>
            <a:pPr marL="285750" indent="-285750">
              <a:buFontTx/>
              <a:buChar char="•"/>
            </a:pPr>
            <a:r>
              <a:rPr lang="en-US" sz="2000" dirty="0" smtClean="0"/>
              <a:t>$300 HEPA air filter can reduce indoor PM2.5 issues</a:t>
            </a:r>
          </a:p>
          <a:p>
            <a:pPr marL="285750" indent="-285750">
              <a:buFontTx/>
              <a:buChar char="•"/>
            </a:pPr>
            <a:r>
              <a:rPr lang="en-US" sz="2000" dirty="0" smtClean="0"/>
              <a:t>With liquid fuels, danger is CO. With solid</a:t>
            </a:r>
          </a:p>
          <a:p>
            <a:r>
              <a:rPr lang="en-US" sz="2000" dirty="0" smtClean="0"/>
              <a:t> fuels its PM.</a:t>
            </a:r>
            <a:endParaRPr lang="en-US" sz="2000" dirty="0"/>
          </a:p>
        </p:txBody>
      </p:sp>
      <p:pic>
        <p:nvPicPr>
          <p:cNvPr id="3" name="Picture 2" descr="Hunter-30547-Filter.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91200" y="3778863"/>
            <a:ext cx="2197100" cy="3065722"/>
          </a:xfrm>
          <a:prstGeom prst="rect">
            <a:avLst/>
          </a:prstGeom>
        </p:spPr>
      </p:pic>
    </p:spTree>
    <p:extLst>
      <p:ext uri="{BB962C8B-B14F-4D97-AF65-F5344CB8AC3E}">
        <p14:creationId xmlns:p14="http://schemas.microsoft.com/office/powerpoint/2010/main" xmlns="" val="38656619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Efficiency in New EPA Rules</a:t>
            </a:r>
            <a:endParaRPr lang="en-US" dirty="0"/>
          </a:p>
        </p:txBody>
      </p:sp>
      <p:sp>
        <p:nvSpPr>
          <p:cNvPr id="3" name="Content Placeholder 2"/>
          <p:cNvSpPr>
            <a:spLocks noGrp="1"/>
          </p:cNvSpPr>
          <p:nvPr>
            <p:ph idx="1"/>
          </p:nvPr>
        </p:nvSpPr>
        <p:spPr/>
        <p:txBody>
          <a:bodyPr/>
          <a:lstStyle/>
          <a:p>
            <a:pPr>
              <a:buFontTx/>
              <a:buChar char="•"/>
            </a:pPr>
            <a:r>
              <a:rPr lang="en-US" dirty="0" smtClean="0"/>
              <a:t>Manufacturers have to start testing and publicly reporting efficiency using B415 &amp; HHV.</a:t>
            </a:r>
          </a:p>
          <a:p>
            <a:pPr>
              <a:buFontTx/>
              <a:buChar char="•"/>
            </a:pPr>
            <a:r>
              <a:rPr lang="en-US" dirty="0" smtClean="0"/>
              <a:t>Manufacturers have to disclose efficiency when stoves are tested for certification, or recertification.</a:t>
            </a:r>
          </a:p>
          <a:p>
            <a:pPr>
              <a:buFontTx/>
              <a:buChar char="•"/>
            </a:pPr>
            <a:r>
              <a:rPr lang="en-US" dirty="0" smtClean="0"/>
              <a:t>Most stoves don’t have to be retested for years, so efficiency numbers likely to come out very slowly.</a:t>
            </a:r>
          </a:p>
          <a:p>
            <a:pPr>
              <a:buFontTx/>
              <a:buChar char="•"/>
            </a:pPr>
            <a:r>
              <a:rPr lang="en-US" dirty="0" smtClean="0"/>
              <a:t>Manufacturers can voluntarily submit efficiency numbers at any time.  (Industry is not encouraging this.)</a:t>
            </a:r>
          </a:p>
          <a:p>
            <a:pPr>
              <a:buFontTx/>
              <a:buChar char="•"/>
            </a:pPr>
            <a:r>
              <a:rPr lang="en-US" dirty="0" smtClean="0"/>
              <a:t>The estimated default efficiencies (63, 72 and 78) will be phased out soon.</a:t>
            </a:r>
          </a:p>
          <a:p>
            <a:pPr>
              <a:buFontTx/>
              <a:buChar char="•"/>
            </a:pPr>
            <a:r>
              <a:rPr lang="en-US" dirty="0" smtClean="0"/>
              <a:t>Efficiency measured by a “stack-loss” measurement</a:t>
            </a:r>
            <a:endParaRPr lang="en-US" dirty="0"/>
          </a:p>
        </p:txBody>
      </p:sp>
    </p:spTree>
    <p:extLst>
      <p:ext uri="{BB962C8B-B14F-4D97-AF65-F5344CB8AC3E}">
        <p14:creationId xmlns:p14="http://schemas.microsoft.com/office/powerpoint/2010/main" xmlns="" val="1617509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6462"/>
          </a:xfrm>
        </p:spPr>
        <p:txBody>
          <a:bodyPr/>
          <a:lstStyle/>
          <a:p>
            <a:r>
              <a:rPr lang="en-US" dirty="0" smtClean="0"/>
              <a:t>           Wood Smoke in the US</a:t>
            </a:r>
            <a:endParaRPr lang="en-US" dirty="0"/>
          </a:p>
        </p:txBody>
      </p:sp>
      <p:pic>
        <p:nvPicPr>
          <p:cNvPr id="4" name="Content Placeholder 3" descr="Map from Maine Report 2.png"/>
          <p:cNvPicPr>
            <a:picLocks noGrp="1" noChangeAspect="1"/>
          </p:cNvPicPr>
          <p:nvPr>
            <p:ph idx="1"/>
          </p:nvPr>
        </p:nvPicPr>
        <p:blipFill>
          <a:blip r:embed="rId2" cstate="email">
            <a:extLst>
              <a:ext uri="{28A0092B-C50C-407E-A947-70E740481C1C}">
                <a14:useLocalDpi xmlns:a14="http://schemas.microsoft.com/office/drawing/2010/main" xmlns=""/>
              </a:ext>
            </a:extLst>
          </a:blip>
          <a:srcRect/>
          <a:stretch>
            <a:fillRect/>
          </a:stretch>
        </p:blipFill>
        <p:spPr>
          <a:xfrm>
            <a:off x="0" y="1219200"/>
            <a:ext cx="8442987" cy="5386753"/>
          </a:xfrm>
        </p:spPr>
      </p:pic>
    </p:spTree>
    <p:extLst>
      <p:ext uri="{BB962C8B-B14F-4D97-AF65-F5344CB8AC3E}">
        <p14:creationId xmlns:p14="http://schemas.microsoft.com/office/powerpoint/2010/main" xmlns="" val="36603002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Efficiency of wood appliances</a:t>
            </a:r>
            <a:br>
              <a:rPr lang="en-US" dirty="0" smtClean="0"/>
            </a:br>
            <a:r>
              <a:rPr lang="en-US" sz="3300" dirty="0" smtClean="0"/>
              <a:t>As tested at High Heating Value (HHV)</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52823063"/>
              </p:ext>
            </p:extLst>
          </p:nvPr>
        </p:nvGraphicFramePr>
        <p:xfrm>
          <a:off x="457200" y="1600200"/>
          <a:ext cx="76200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2421653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heating fuel calculators</a:t>
            </a:r>
            <a:endParaRPr lang="en-US" dirty="0"/>
          </a:p>
        </p:txBody>
      </p:sp>
      <p:sp>
        <p:nvSpPr>
          <p:cNvPr id="3" name="Content Placeholder 2"/>
          <p:cNvSpPr>
            <a:spLocks noGrp="1"/>
          </p:cNvSpPr>
          <p:nvPr>
            <p:ph sz="half" idx="1"/>
          </p:nvPr>
        </p:nvSpPr>
        <p:spPr/>
        <p:txBody>
          <a:bodyPr>
            <a:normAutofit fontScale="70000" lnSpcReduction="20000"/>
          </a:bodyPr>
          <a:lstStyle/>
          <a:p>
            <a:pPr marL="0" indent="0">
              <a:buNone/>
            </a:pPr>
            <a:r>
              <a:rPr lang="en-US" dirty="0" smtClean="0">
                <a:effectLst/>
              </a:rPr>
              <a:t>The Alliance for Green Heat reviewed scores of the most popular fuel calculators and found many of them to be hard to use and biased. </a:t>
            </a:r>
            <a:endParaRPr lang="en-US" dirty="0"/>
          </a:p>
          <a:p>
            <a:pPr marL="0" indent="0">
              <a:buNone/>
            </a:pPr>
            <a:endParaRPr lang="en-US" dirty="0" smtClean="0">
              <a:effectLst/>
            </a:endParaRPr>
          </a:p>
          <a:p>
            <a:pPr marL="0" indent="0">
              <a:buNone/>
            </a:pPr>
            <a:r>
              <a:rPr lang="en-US" dirty="0" smtClean="0">
                <a:effectLst/>
              </a:rPr>
              <a:t>Of the dozens of calculators we reviewed, we recommend two: </a:t>
            </a:r>
          </a:p>
          <a:p>
            <a:pPr marL="457200" lvl="1" indent="0">
              <a:buNone/>
            </a:pPr>
            <a:r>
              <a:rPr lang="en-US" b="1" dirty="0" smtClean="0">
                <a:effectLst/>
              </a:rPr>
              <a:t>USDA Forest Service calculator</a:t>
            </a:r>
          </a:p>
          <a:p>
            <a:pPr marL="457200" lvl="1" indent="0">
              <a:buNone/>
            </a:pPr>
            <a:r>
              <a:rPr lang="en-US" b="1" dirty="0" err="1" smtClean="0">
                <a:effectLst/>
              </a:rPr>
              <a:t>Hearth.com</a:t>
            </a:r>
            <a:r>
              <a:rPr lang="en-US" b="1" dirty="0"/>
              <a:t> </a:t>
            </a:r>
            <a:r>
              <a:rPr lang="en-US" b="1" dirty="0" smtClean="0"/>
              <a:t>calculator</a:t>
            </a:r>
            <a:endParaRPr lang="en-US" b="1" dirty="0" smtClean="0">
              <a:effectLst/>
            </a:endParaRPr>
          </a:p>
        </p:txBody>
      </p:sp>
      <p:sp>
        <p:nvSpPr>
          <p:cNvPr id="6" name="Content Placeholder 5"/>
          <p:cNvSpPr>
            <a:spLocks noGrp="1"/>
          </p:cNvSpPr>
          <p:nvPr>
            <p:ph sz="half" idx="2"/>
          </p:nvPr>
        </p:nvSpPr>
        <p:spPr/>
        <p:txBody>
          <a:bodyPr>
            <a:normAutofit fontScale="70000" lnSpcReduction="20000"/>
          </a:bodyPr>
          <a:lstStyle/>
          <a:p>
            <a:pPr marL="0" indent="0">
              <a:buNone/>
            </a:pPr>
            <a:r>
              <a:rPr lang="en-US" dirty="0" smtClean="0">
                <a:effectLst/>
              </a:rPr>
              <a:t>Our recommendations for heating fuel calculator efficiencies reflect values of a new appliance when it is being used with seasoned wood: </a:t>
            </a:r>
          </a:p>
          <a:p>
            <a:r>
              <a:rPr lang="en-US" sz="2700" dirty="0" smtClean="0">
                <a:effectLst/>
              </a:rPr>
              <a:t>EPA certified non-cat stove: 70%</a:t>
            </a:r>
          </a:p>
          <a:p>
            <a:r>
              <a:rPr lang="en-US" sz="2700" dirty="0" smtClean="0">
                <a:effectLst/>
              </a:rPr>
              <a:t>EPA certified cat stove</a:t>
            </a:r>
            <a:r>
              <a:rPr lang="en-US" sz="2700" dirty="0" smtClean="0"/>
              <a:t>: </a:t>
            </a:r>
            <a:r>
              <a:rPr lang="en-US" sz="2700" dirty="0" smtClean="0">
                <a:effectLst/>
              </a:rPr>
              <a:t>75%</a:t>
            </a:r>
          </a:p>
          <a:p>
            <a:r>
              <a:rPr lang="en-US" sz="2700" dirty="0" smtClean="0">
                <a:effectLst/>
              </a:rPr>
              <a:t>EPA certified pellet stove</a:t>
            </a:r>
            <a:r>
              <a:rPr lang="en-US" sz="2700" dirty="0" smtClean="0"/>
              <a:t>: </a:t>
            </a:r>
            <a:r>
              <a:rPr lang="en-US" sz="2700" dirty="0" smtClean="0">
                <a:effectLst/>
              </a:rPr>
              <a:t>78%</a:t>
            </a:r>
          </a:p>
          <a:p>
            <a:r>
              <a:rPr lang="en-US" sz="2700" dirty="0" smtClean="0">
                <a:effectLst/>
              </a:rPr>
              <a:t>Exempt/uncertified wood stove: 54%</a:t>
            </a:r>
          </a:p>
          <a:p>
            <a:r>
              <a:rPr lang="en-US" sz="2700" dirty="0" smtClean="0">
                <a:effectLst/>
              </a:rPr>
              <a:t>Exempt pellet stove: 65%</a:t>
            </a:r>
          </a:p>
          <a:p>
            <a:r>
              <a:rPr lang="en-US" sz="2700" dirty="0" smtClean="0">
                <a:effectLst/>
              </a:rPr>
              <a:t>EPA Phase 2 outdoor boiler: 65%</a:t>
            </a:r>
          </a:p>
          <a:p>
            <a:r>
              <a:rPr lang="en-US" sz="2700" dirty="0" smtClean="0">
                <a:effectLst/>
              </a:rPr>
              <a:t>Exempt outdoor boiler</a:t>
            </a:r>
            <a:r>
              <a:rPr lang="en-US" sz="2700" dirty="0" smtClean="0"/>
              <a:t>: </a:t>
            </a:r>
            <a:r>
              <a:rPr lang="en-US" sz="2700" dirty="0" smtClean="0">
                <a:effectLst/>
              </a:rPr>
              <a:t>45%</a:t>
            </a:r>
          </a:p>
          <a:p>
            <a:r>
              <a:rPr lang="en-US" sz="2700" dirty="0" smtClean="0">
                <a:effectLst/>
              </a:rPr>
              <a:t>EN 303-5 pellet boiler: 80%</a:t>
            </a:r>
          </a:p>
          <a:p>
            <a:pPr lvl="1"/>
            <a:endParaRPr lang="en-US" dirty="0" smtClean="0"/>
          </a:p>
          <a:p>
            <a:endParaRPr lang="en-US" dirty="0"/>
          </a:p>
        </p:txBody>
      </p:sp>
      <p:pic>
        <p:nvPicPr>
          <p:cNvPr id="7" name="Picture 6" descr="22_fossil_wood_diagram.jp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999138" y="4538537"/>
            <a:ext cx="2526166" cy="1587626"/>
          </a:xfrm>
          <a:prstGeom prst="rect">
            <a:avLst/>
          </a:prstGeom>
        </p:spPr>
      </p:pic>
    </p:spTree>
    <p:extLst>
      <p:ext uri="{BB962C8B-B14F-4D97-AF65-F5344CB8AC3E}">
        <p14:creationId xmlns:p14="http://schemas.microsoft.com/office/powerpoint/2010/main" xmlns="" val="14339551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Efficiency, draw and Dedicated outside air (DOA)</a:t>
            </a:r>
            <a:endParaRPr lang="en-US" dirty="0"/>
          </a:p>
        </p:txBody>
      </p:sp>
      <p:sp>
        <p:nvSpPr>
          <p:cNvPr id="3" name="Content Placeholder 2"/>
          <p:cNvSpPr>
            <a:spLocks noGrp="1"/>
          </p:cNvSpPr>
          <p:nvPr>
            <p:ph sz="half" idx="1"/>
          </p:nvPr>
        </p:nvSpPr>
        <p:spPr>
          <a:xfrm>
            <a:off x="228600" y="1600200"/>
            <a:ext cx="7620000" cy="5029200"/>
          </a:xfrm>
        </p:spPr>
        <p:txBody>
          <a:bodyPr>
            <a:normAutofit/>
          </a:bodyPr>
          <a:lstStyle/>
          <a:p>
            <a:r>
              <a:rPr lang="en-US" dirty="0"/>
              <a:t>C</a:t>
            </a:r>
            <a:r>
              <a:rPr lang="en-US" dirty="0" smtClean="0"/>
              <a:t>FM in stoves range from 4 – 22.  Avg. of 10-15</a:t>
            </a:r>
          </a:p>
          <a:p>
            <a:r>
              <a:rPr lang="en-US" dirty="0" smtClean="0"/>
              <a:t>The chimney is the engine of every stove wood stove (not with pellet stoves).</a:t>
            </a:r>
          </a:p>
          <a:p>
            <a:r>
              <a:rPr lang="en-US" dirty="0">
                <a:hlinkClick r:id="rId2"/>
              </a:rPr>
              <a:t>The Outdoor Air Myth Exposed - </a:t>
            </a:r>
            <a:r>
              <a:rPr lang="en-US" dirty="0" smtClean="0">
                <a:hlinkClick r:id="rId2"/>
              </a:rPr>
              <a:t>Woodheat.org</a:t>
            </a:r>
            <a:endParaRPr lang="en-US" dirty="0" smtClean="0"/>
          </a:p>
          <a:p>
            <a:r>
              <a:rPr lang="en-US" dirty="0" smtClean="0"/>
              <a:t>A high efficiency stove (80-83%) may have only 200 degree exhaust temp.</a:t>
            </a:r>
          </a:p>
          <a:p>
            <a:r>
              <a:rPr lang="en-US" dirty="0" smtClean="0"/>
              <a:t>Most houses do not need</a:t>
            </a:r>
          </a:p>
          <a:p>
            <a:pPr marL="114300" indent="0">
              <a:buNone/>
            </a:pPr>
            <a:r>
              <a:rPr lang="en-US" dirty="0" smtClean="0"/>
              <a:t>DOA but more and more tight</a:t>
            </a:r>
          </a:p>
          <a:p>
            <a:pPr marL="114300" indent="0">
              <a:buNone/>
            </a:pPr>
            <a:r>
              <a:rPr lang="en-US" dirty="0" smtClean="0"/>
              <a:t>ones do.</a:t>
            </a:r>
          </a:p>
          <a:p>
            <a:pPr marL="114300" indent="0">
              <a:buNone/>
            </a:pPr>
            <a:r>
              <a:rPr lang="en-US" dirty="0" smtClean="0"/>
              <a:t>WA state requires DOA.</a:t>
            </a:r>
          </a:p>
          <a:p>
            <a:endParaRPr lang="en-US" dirty="0"/>
          </a:p>
        </p:txBody>
      </p:sp>
      <p:pic>
        <p:nvPicPr>
          <p:cNvPr id="5" name="Picture 4" descr="stove-external-air-supply.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724400" y="3997147"/>
            <a:ext cx="3599611" cy="2289353"/>
          </a:xfrm>
          <a:prstGeom prst="rect">
            <a:avLst/>
          </a:prstGeom>
        </p:spPr>
      </p:pic>
    </p:spTree>
    <p:extLst>
      <p:ext uri="{BB962C8B-B14F-4D97-AF65-F5344CB8AC3E}">
        <p14:creationId xmlns:p14="http://schemas.microsoft.com/office/powerpoint/2010/main" xmlns="" val="22794738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consumers need to know: Wood Stoves</a:t>
            </a:r>
            <a:endParaRPr lang="en-US" dirty="0"/>
          </a:p>
        </p:txBody>
      </p:sp>
      <p:sp>
        <p:nvSpPr>
          <p:cNvPr id="3" name="Content Placeholder 2"/>
          <p:cNvSpPr>
            <a:spLocks noGrp="1"/>
          </p:cNvSpPr>
          <p:nvPr>
            <p:ph idx="1"/>
          </p:nvPr>
        </p:nvSpPr>
        <p:spPr/>
        <p:txBody>
          <a:bodyPr/>
          <a:lstStyle/>
          <a:p>
            <a:pPr>
              <a:buFont typeface="Wingdings" pitchFamily="2" charset="2"/>
              <a:buChar char="ü"/>
            </a:pPr>
            <a:r>
              <a:rPr lang="en-US" sz="2400" b="1" dirty="0" smtClean="0"/>
              <a:t>Efficiency: </a:t>
            </a:r>
            <a:r>
              <a:rPr lang="en-US" dirty="0"/>
              <a:t>I</a:t>
            </a:r>
            <a:r>
              <a:rPr lang="en-US" dirty="0" smtClean="0"/>
              <a:t>f efficiency is a real priority and the stove will be a primary heater, consider a catalytic stove.  Catalytic stoves got a deserved bad rap in 80s and 90s but designs are far better today.  Woodstock Soapstone, Blaze King and Travis make great catalytic stoves and report B415 efficiency numbers. They all make stoves that are over 80% HHV efficiency (90% LHV).  </a:t>
            </a:r>
            <a:r>
              <a:rPr lang="en-US" dirty="0"/>
              <a:t>N</a:t>
            </a:r>
            <a:r>
              <a:rPr lang="en-US" dirty="0" smtClean="0"/>
              <a:t>on-cats are 10 – 20% less efficient.</a:t>
            </a:r>
          </a:p>
          <a:p>
            <a:pPr>
              <a:buFont typeface="Wingdings" pitchFamily="2" charset="2"/>
              <a:buChar char="ü"/>
            </a:pPr>
            <a:r>
              <a:rPr lang="en-US" sz="2400" b="1" dirty="0" smtClean="0"/>
              <a:t>Emissions</a:t>
            </a:r>
            <a:r>
              <a:rPr lang="en-US" dirty="0" smtClean="0"/>
              <a:t>: Key to low emissions is using dry, split wood, not the grams per hour as tested in the lab.</a:t>
            </a:r>
          </a:p>
          <a:p>
            <a:pPr>
              <a:buFont typeface="Wingdings" pitchFamily="2" charset="2"/>
              <a:buChar char="ü"/>
            </a:pPr>
            <a:r>
              <a:rPr lang="en-US" sz="2400" b="1" dirty="0" smtClean="0"/>
              <a:t>Sizing is key</a:t>
            </a:r>
            <a:r>
              <a:rPr lang="en-US" dirty="0" smtClean="0"/>
              <a:t>: Make sure stove is sized to the space it can effectively heat.</a:t>
            </a:r>
          </a:p>
          <a:p>
            <a:pPr>
              <a:buFont typeface="Wingdings" pitchFamily="2" charset="2"/>
              <a:buChar char="ü"/>
            </a:pPr>
            <a:r>
              <a:rPr lang="en-US" sz="2400" b="1" dirty="0" smtClean="0"/>
              <a:t>Professional installation</a:t>
            </a:r>
            <a:r>
              <a:rPr lang="en-US" dirty="0" smtClean="0"/>
              <a:t>: Find a pro certified by the National Fireplace Institute </a:t>
            </a:r>
            <a:r>
              <a:rPr lang="en-US" dirty="0"/>
              <a:t>(NFI), </a:t>
            </a:r>
            <a:r>
              <a:rPr lang="en-US" dirty="0">
                <a:hlinkClick r:id="rId3"/>
              </a:rPr>
              <a:t>http://</a:t>
            </a:r>
            <a:r>
              <a:rPr lang="en-US" dirty="0" smtClean="0">
                <a:hlinkClick r:id="rId3"/>
              </a:rPr>
              <a:t>nficertified.org</a:t>
            </a:r>
            <a:r>
              <a:rPr lang="en-US" dirty="0" smtClean="0"/>
              <a:t>.</a:t>
            </a:r>
          </a:p>
          <a:p>
            <a:endParaRPr lang="en-US" dirty="0"/>
          </a:p>
        </p:txBody>
      </p:sp>
    </p:spTree>
    <p:extLst>
      <p:ext uri="{BB962C8B-B14F-4D97-AF65-F5344CB8AC3E}">
        <p14:creationId xmlns:p14="http://schemas.microsoft.com/office/powerpoint/2010/main" xmlns="" val="35449881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Wood stoves in BPI standards</a:t>
            </a:r>
            <a:endParaRPr lang="en-US" dirty="0"/>
          </a:p>
        </p:txBody>
      </p:sp>
      <p:sp>
        <p:nvSpPr>
          <p:cNvPr id="4" name="Content Placeholder 3"/>
          <p:cNvSpPr>
            <a:spLocks noGrp="1"/>
          </p:cNvSpPr>
          <p:nvPr>
            <p:ph sz="half" idx="1"/>
          </p:nvPr>
        </p:nvSpPr>
        <p:spPr/>
        <p:txBody>
          <a:bodyPr>
            <a:normAutofit fontScale="85000" lnSpcReduction="20000"/>
          </a:bodyPr>
          <a:lstStyle/>
          <a:p>
            <a:pPr marL="114300" indent="0">
              <a:buNone/>
            </a:pPr>
            <a:r>
              <a:rPr lang="en-US" dirty="0"/>
              <a:t>The Home Energy </a:t>
            </a:r>
            <a:endParaRPr lang="en-US" dirty="0" smtClean="0"/>
          </a:p>
          <a:p>
            <a:pPr marL="114300" indent="0">
              <a:buNone/>
            </a:pPr>
            <a:r>
              <a:rPr lang="en-US" dirty="0" smtClean="0"/>
              <a:t>Auditing </a:t>
            </a:r>
            <a:r>
              <a:rPr lang="en-US" dirty="0"/>
              <a:t>Standard </a:t>
            </a:r>
            <a:endParaRPr lang="en-US" dirty="0" smtClean="0"/>
          </a:p>
          <a:p>
            <a:pPr marL="114300" indent="0">
              <a:buNone/>
            </a:pPr>
            <a:r>
              <a:rPr lang="en-US" dirty="0" smtClean="0"/>
              <a:t>(</a:t>
            </a:r>
            <a:r>
              <a:rPr lang="en-US" dirty="0"/>
              <a:t>BPI-1100-T-2012</a:t>
            </a:r>
            <a:r>
              <a:rPr lang="en-US" dirty="0" smtClean="0"/>
              <a:t>):</a:t>
            </a:r>
          </a:p>
          <a:p>
            <a:pPr lvl="1">
              <a:buFont typeface="Wingdings" pitchFamily="2" charset="2"/>
              <a:buChar char="ü"/>
            </a:pPr>
            <a:r>
              <a:rPr lang="en-US" dirty="0" smtClean="0"/>
              <a:t>7.8: Energy auditors shall </a:t>
            </a:r>
            <a:r>
              <a:rPr lang="en-US" dirty="0"/>
              <a:t>Inspect solid fuel burning appliances for safe operation and </a:t>
            </a:r>
            <a:r>
              <a:rPr lang="en-US" dirty="0" smtClean="0"/>
              <a:t>efficiency. </a:t>
            </a:r>
          </a:p>
          <a:p>
            <a:pPr lvl="1">
              <a:buFont typeface="Wingdings" pitchFamily="2" charset="2"/>
              <a:buChar char="ü"/>
            </a:pPr>
            <a:r>
              <a:rPr lang="en-US" dirty="0" smtClean="0"/>
              <a:t>7.23: Energy auditors shall recommend </a:t>
            </a:r>
            <a:r>
              <a:rPr lang="en-US" dirty="0"/>
              <a:t>replacement of solid fuel burning appliances </a:t>
            </a:r>
            <a:r>
              <a:rPr lang="en-US" dirty="0" smtClean="0"/>
              <a:t>with listed </a:t>
            </a:r>
            <a:r>
              <a:rPr lang="en-US" dirty="0"/>
              <a:t>and EPA-certified appliances if the existing appliance is not </a:t>
            </a:r>
            <a:r>
              <a:rPr lang="en-US" dirty="0" smtClean="0"/>
              <a:t>safety listed </a:t>
            </a:r>
            <a:r>
              <a:rPr lang="en-US" dirty="0"/>
              <a:t>or has signs of structural </a:t>
            </a:r>
            <a:r>
              <a:rPr lang="en-US" dirty="0" smtClean="0"/>
              <a:t>failure.</a:t>
            </a:r>
          </a:p>
          <a:p>
            <a:pPr lvl="1">
              <a:buFont typeface="Wingdings" pitchFamily="2" charset="2"/>
              <a:buChar char="ü"/>
            </a:pPr>
            <a:endParaRPr lang="en-US" dirty="0" smtClean="0"/>
          </a:p>
          <a:p>
            <a:pPr lvl="1">
              <a:buFont typeface="Wingdings" pitchFamily="2" charset="2"/>
              <a:buChar char="ü"/>
            </a:pPr>
            <a:endParaRPr lang="en-US" dirty="0"/>
          </a:p>
        </p:txBody>
      </p:sp>
      <p:pic>
        <p:nvPicPr>
          <p:cNvPr id="7" name="Content Placeholder 6"/>
          <p:cNvPicPr>
            <a:picLocks noGrp="1" noChangeAspect="1"/>
          </p:cNvPicPr>
          <p:nvPr>
            <p:ph sz="half" idx="2"/>
          </p:nvPr>
        </p:nvPicPr>
        <p:blipFill rotWithShape="1">
          <a:blip r:embed="rId2" cstate="email">
            <a:extLst>
              <a:ext uri="{28A0092B-C50C-407E-A947-70E740481C1C}">
                <a14:useLocalDpi xmlns:a14="http://schemas.microsoft.com/office/drawing/2010/main" xmlns=""/>
              </a:ext>
            </a:extLst>
          </a:blip>
          <a:srcRect/>
          <a:stretch/>
        </p:blipFill>
        <p:spPr>
          <a:xfrm>
            <a:off x="4585855" y="1447800"/>
            <a:ext cx="3399866" cy="4495800"/>
          </a:xfrm>
        </p:spPr>
      </p:pic>
    </p:spTree>
    <p:extLst>
      <p:ext uri="{BB962C8B-B14F-4D97-AF65-F5344CB8AC3E}">
        <p14:creationId xmlns:p14="http://schemas.microsoft.com/office/powerpoint/2010/main" xmlns="" val="33910873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BPI Homeowner Questionnaire</a:t>
            </a:r>
            <a:endParaRPr lang="en-US" dirty="0"/>
          </a:p>
        </p:txBody>
      </p:sp>
      <p:sp>
        <p:nvSpPr>
          <p:cNvPr id="3" name="Content Placeholder 2"/>
          <p:cNvSpPr>
            <a:spLocks noGrp="1"/>
          </p:cNvSpPr>
          <p:nvPr>
            <p:ph idx="1"/>
          </p:nvPr>
        </p:nvSpPr>
        <p:spPr/>
        <p:txBody>
          <a:bodyPr>
            <a:normAutofit fontScale="92500"/>
          </a:bodyPr>
          <a:lstStyle/>
          <a:p>
            <a:r>
              <a:rPr lang="en-US" dirty="0" smtClean="0"/>
              <a:t>10. Do you have a working fireplace, woodstove or pellet stove</a:t>
            </a:r>
          </a:p>
          <a:p>
            <a:pPr lvl="1"/>
            <a:r>
              <a:rPr lang="en-US" dirty="0" smtClean="0"/>
              <a:t>A. How often do you use it?</a:t>
            </a:r>
          </a:p>
          <a:p>
            <a:pPr lvl="1"/>
            <a:r>
              <a:rPr lang="en-US" dirty="0" smtClean="0"/>
              <a:t>How often is the flue cleaned?</a:t>
            </a:r>
          </a:p>
          <a:p>
            <a:pPr lvl="1"/>
            <a:r>
              <a:rPr lang="en-US" dirty="0" smtClean="0"/>
              <a:t>How often is the fireplace, woodstove or pellet stove cleaned?</a:t>
            </a:r>
          </a:p>
          <a:p>
            <a:pPr marL="411480" lvl="1" indent="0">
              <a:buNone/>
            </a:pPr>
            <a:endParaRPr lang="en-US" dirty="0" smtClean="0"/>
          </a:p>
          <a:p>
            <a:pPr marL="411480" lvl="1" indent="0">
              <a:buNone/>
            </a:pPr>
            <a:r>
              <a:rPr lang="en-US" dirty="0" smtClean="0"/>
              <a:t>11. What type of fuel is being used?</a:t>
            </a:r>
          </a:p>
          <a:p>
            <a:pPr lvl="1">
              <a:buFontTx/>
              <a:buChar char="•"/>
            </a:pPr>
            <a:r>
              <a:rPr lang="en-US" dirty="0" smtClean="0"/>
              <a:t>Where do you store the wood or pellets?</a:t>
            </a:r>
          </a:p>
          <a:p>
            <a:pPr lvl="1">
              <a:buFontTx/>
              <a:buChar char="•"/>
            </a:pPr>
            <a:r>
              <a:rPr lang="en-US" dirty="0" smtClean="0"/>
              <a:t>How much fuel did you use during the last heating season?</a:t>
            </a:r>
          </a:p>
          <a:p>
            <a:pPr lvl="1">
              <a:buFontTx/>
              <a:buChar char="•"/>
            </a:pPr>
            <a:r>
              <a:rPr lang="en-US" dirty="0" smtClean="0"/>
              <a:t>Are there issues such as excessive smoking or staining when the fireplaces, woodstove or pellet stove is in use?</a:t>
            </a:r>
          </a:p>
          <a:p>
            <a:pPr lvl="1">
              <a:buFontTx/>
              <a:buChar char="•"/>
            </a:pPr>
            <a:endParaRPr lang="en-US" dirty="0"/>
          </a:p>
          <a:p>
            <a:pPr marL="411480" lvl="1" indent="0">
              <a:buNone/>
            </a:pPr>
            <a:r>
              <a:rPr lang="en-US" dirty="0" smtClean="0"/>
              <a:t>12. Do you have the owners manual or installation guide for the appliance</a:t>
            </a:r>
          </a:p>
          <a:p>
            <a:pPr marL="411480" lvl="1" indent="0">
              <a:buNone/>
            </a:pPr>
            <a:r>
              <a:rPr lang="en-US" dirty="0"/>
              <a:t>	</a:t>
            </a:r>
            <a:endParaRPr lang="en-US" dirty="0" smtClean="0"/>
          </a:p>
        </p:txBody>
      </p:sp>
    </p:spTree>
    <p:extLst>
      <p:ext uri="{BB962C8B-B14F-4D97-AF65-F5344CB8AC3E}">
        <p14:creationId xmlns:p14="http://schemas.microsoft.com/office/powerpoint/2010/main" xmlns="" val="3010672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EPA certification and UL listing</a:t>
            </a:r>
            <a:endParaRPr lang="en-US" dirty="0"/>
          </a:p>
        </p:txBody>
      </p:sp>
      <p:sp>
        <p:nvSpPr>
          <p:cNvPr id="7" name="Content Placeholder 6"/>
          <p:cNvSpPr>
            <a:spLocks noGrp="1"/>
          </p:cNvSpPr>
          <p:nvPr>
            <p:ph sz="half" idx="1"/>
          </p:nvPr>
        </p:nvSpPr>
        <p:spPr/>
        <p:txBody>
          <a:bodyPr>
            <a:normAutofit fontScale="85000" lnSpcReduction="10000"/>
          </a:bodyPr>
          <a:lstStyle/>
          <a:p>
            <a:pPr marL="114300" indent="0">
              <a:buNone/>
            </a:pPr>
            <a:r>
              <a:rPr lang="en-US" dirty="0" smtClean="0"/>
              <a:t>Make sure to check</a:t>
            </a:r>
          </a:p>
          <a:p>
            <a:pPr>
              <a:buFont typeface="Wingdings" pitchFamily="2" charset="2"/>
              <a:buChar char="ü"/>
            </a:pPr>
            <a:r>
              <a:rPr lang="en-US" dirty="0"/>
              <a:t>B</a:t>
            </a:r>
            <a:r>
              <a:rPr lang="en-US" dirty="0" smtClean="0"/>
              <a:t>ack of stove for </a:t>
            </a:r>
            <a:r>
              <a:rPr lang="en-US" dirty="0"/>
              <a:t>E</a:t>
            </a:r>
            <a:r>
              <a:rPr lang="en-US" dirty="0" smtClean="0"/>
              <a:t>PA and UL label.</a:t>
            </a:r>
          </a:p>
          <a:p>
            <a:pPr>
              <a:buFont typeface="Wingdings" pitchFamily="2" charset="2"/>
              <a:buChar char="ü"/>
            </a:pPr>
            <a:r>
              <a:rPr lang="en-US" dirty="0" smtClean="0"/>
              <a:t>If brand and model are on EPA certified list.</a:t>
            </a:r>
          </a:p>
          <a:p>
            <a:pPr>
              <a:buFont typeface="Wingdings" pitchFamily="2" charset="2"/>
              <a:buChar char="ü"/>
            </a:pPr>
            <a:r>
              <a:rPr lang="en-US" dirty="0" smtClean="0"/>
              <a:t>Year purchased. Before 1988, not certified. </a:t>
            </a:r>
            <a:r>
              <a:rPr lang="en-US" dirty="0"/>
              <a:t>A</a:t>
            </a:r>
            <a:r>
              <a:rPr lang="en-US" dirty="0" smtClean="0"/>
              <a:t>fter 1988, probably certified.</a:t>
            </a:r>
          </a:p>
          <a:p>
            <a:pPr>
              <a:buFont typeface="Wingdings" pitchFamily="2" charset="2"/>
              <a:buChar char="ü"/>
            </a:pPr>
            <a:r>
              <a:rPr lang="en-US" dirty="0" smtClean="0"/>
              <a:t>For glass door. If it has one, it’s likely certified.</a:t>
            </a:r>
          </a:p>
          <a:p>
            <a:pPr marL="114300" indent="0">
              <a:buNone/>
            </a:pPr>
            <a:r>
              <a:rPr lang="en-US" b="1" dirty="0" smtClean="0"/>
              <a:t>Note: </a:t>
            </a:r>
            <a:r>
              <a:rPr lang="en-US" dirty="0" smtClean="0"/>
              <a:t>Pellet stoves do not require EPA certification.</a:t>
            </a:r>
            <a:endParaRPr lang="en-US" dirty="0"/>
          </a:p>
        </p:txBody>
      </p:sp>
      <p:pic>
        <p:nvPicPr>
          <p:cNvPr id="9" name="Content Placeholder 8"/>
          <p:cNvPicPr>
            <a:picLocks noGrp="1" noChangeAspect="1"/>
          </p:cNvPicPr>
          <p:nvPr>
            <p:ph sz="half" idx="2"/>
          </p:nvPr>
        </p:nvPicPr>
        <p:blipFill>
          <a:blip r:embed="rId2" cstate="email">
            <a:extLst>
              <a:ext uri="{28A0092B-C50C-407E-A947-70E740481C1C}">
                <a14:useLocalDpi xmlns:a14="http://schemas.microsoft.com/office/drawing/2010/main" xmlns=""/>
              </a:ext>
            </a:extLst>
          </a:blip>
          <a:stretch>
            <a:fillRect/>
          </a:stretch>
        </p:blipFill>
        <p:spPr>
          <a:xfrm>
            <a:off x="4419600" y="1984343"/>
            <a:ext cx="3657600" cy="3694176"/>
          </a:xfrm>
        </p:spPr>
      </p:pic>
    </p:spTree>
    <p:extLst>
      <p:ext uri="{BB962C8B-B14F-4D97-AF65-F5344CB8AC3E}">
        <p14:creationId xmlns:p14="http://schemas.microsoft.com/office/powerpoint/2010/main" xmlns="" val="42197979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of structural failure</a:t>
            </a:r>
            <a:endParaRPr lang="en-US" dirty="0"/>
          </a:p>
        </p:txBody>
      </p:sp>
      <p:sp>
        <p:nvSpPr>
          <p:cNvPr id="5" name="Text Placeholder 4"/>
          <p:cNvSpPr>
            <a:spLocks noGrp="1"/>
          </p:cNvSpPr>
          <p:nvPr>
            <p:ph type="body" idx="1"/>
          </p:nvPr>
        </p:nvSpPr>
        <p:spPr/>
        <p:txBody>
          <a:bodyPr/>
          <a:lstStyle/>
          <a:p>
            <a:r>
              <a:rPr lang="en-US" dirty="0" smtClean="0"/>
              <a:t>Cracks and rust in the body</a:t>
            </a:r>
            <a:endParaRPr lang="en-US" dirty="0"/>
          </a:p>
        </p:txBody>
      </p:sp>
      <p:pic>
        <p:nvPicPr>
          <p:cNvPr id="10" name="Content Placeholder 9"/>
          <p:cNvPicPr>
            <a:picLocks noGrp="1" noChangeAspect="1"/>
          </p:cNvPicPr>
          <p:nvPr>
            <p:ph sz="half" idx="2"/>
          </p:nvPr>
        </p:nvPicPr>
        <p:blipFill>
          <a:blip r:embed="rId2" cstate="email">
            <a:extLst>
              <a:ext uri="{28A0092B-C50C-407E-A947-70E740481C1C}">
                <a14:useLocalDpi xmlns:a14="http://schemas.microsoft.com/office/drawing/2010/main" xmlns=""/>
              </a:ext>
            </a:extLst>
          </a:blip>
          <a:stretch>
            <a:fillRect/>
          </a:stretch>
        </p:blipFill>
        <p:spPr>
          <a:xfrm>
            <a:off x="804267" y="2174875"/>
            <a:ext cx="2963466" cy="3951288"/>
          </a:xfrm>
        </p:spPr>
      </p:pic>
      <p:sp>
        <p:nvSpPr>
          <p:cNvPr id="7" name="Text Placeholder 6"/>
          <p:cNvSpPr>
            <a:spLocks noGrp="1"/>
          </p:cNvSpPr>
          <p:nvPr>
            <p:ph type="body" sz="quarter" idx="3"/>
          </p:nvPr>
        </p:nvSpPr>
        <p:spPr/>
        <p:txBody>
          <a:bodyPr/>
          <a:lstStyle/>
          <a:p>
            <a:r>
              <a:rPr lang="en-US" dirty="0" smtClean="0"/>
              <a:t>Cracks in the door and glass</a:t>
            </a:r>
            <a:endParaRPr lang="en-US" dirty="0"/>
          </a:p>
        </p:txBody>
      </p:sp>
      <p:pic>
        <p:nvPicPr>
          <p:cNvPr id="9" name="Content Placeholder 8"/>
          <p:cNvPicPr>
            <a:picLocks noGrp="1" noChangeAspect="1"/>
          </p:cNvPicPr>
          <p:nvPr>
            <p:ph sz="quarter" idx="4"/>
          </p:nvPr>
        </p:nvPicPr>
        <p:blipFill>
          <a:blip r:embed="rId3" cstate="print">
            <a:extLst>
              <a:ext uri="{28A0092B-C50C-407E-A947-70E740481C1C}">
                <a14:useLocalDpi xmlns:a14="http://schemas.microsoft.com/office/drawing/2010/main" xmlns=""/>
              </a:ext>
            </a:extLst>
          </a:blip>
          <a:stretch>
            <a:fillRect/>
          </a:stretch>
        </p:blipFill>
        <p:spPr>
          <a:xfrm>
            <a:off x="4614068" y="2209800"/>
            <a:ext cx="3615532" cy="2169319"/>
          </a:xfrm>
        </p:spPr>
      </p:pic>
      <p:pic>
        <p:nvPicPr>
          <p:cNvPr id="6148" name="Picture 4"/>
          <p:cNvPicPr>
            <a:picLocks noChangeAspect="1" noChangeArrowheads="1"/>
          </p:cNvPicPr>
          <p:nvPr/>
        </p:nvPicPr>
        <p:blipFill rotWithShape="1">
          <a:blip r:embed="rId4" cstate="email">
            <a:extLst>
              <a:ext uri="{28A0092B-C50C-407E-A947-70E740481C1C}">
                <a14:useLocalDpi xmlns:a14="http://schemas.microsoft.com/office/drawing/2010/main" xmlns=""/>
              </a:ext>
            </a:extLst>
          </a:blip>
          <a:srcRect t="23624" b="8068"/>
          <a:stretch/>
        </p:blipFill>
        <p:spPr bwMode="auto">
          <a:xfrm>
            <a:off x="4572000" y="4447309"/>
            <a:ext cx="3676650" cy="1842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149412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Glass</a:t>
            </a:r>
            <a:endParaRPr lang="en-US" dirty="0"/>
          </a:p>
        </p:txBody>
      </p:sp>
      <p:sp>
        <p:nvSpPr>
          <p:cNvPr id="3" name="Content Placeholder 2"/>
          <p:cNvSpPr>
            <a:spLocks noGrp="1"/>
          </p:cNvSpPr>
          <p:nvPr>
            <p:ph sz="half" idx="1"/>
          </p:nvPr>
        </p:nvSpPr>
        <p:spPr/>
        <p:txBody>
          <a:bodyPr>
            <a:normAutofit fontScale="85000" lnSpcReduction="10000"/>
          </a:bodyPr>
          <a:lstStyle/>
          <a:p>
            <a:pPr>
              <a:buFont typeface="Wingdings" pitchFamily="2" charset="2"/>
              <a:buChar char="ü"/>
            </a:pPr>
            <a:r>
              <a:rPr lang="en-US" dirty="0" smtClean="0"/>
              <a:t>Dirty glass is a sign the stove owner is not operating stove correctly or the stove is inefficient.</a:t>
            </a:r>
          </a:p>
          <a:p>
            <a:pPr>
              <a:buFont typeface="Wingdings" pitchFamily="2" charset="2"/>
              <a:buChar char="ü"/>
            </a:pPr>
            <a:r>
              <a:rPr lang="en-US" dirty="0"/>
              <a:t>Recommend </a:t>
            </a:r>
            <a:r>
              <a:rPr lang="en-US" dirty="0" smtClean="0"/>
              <a:t>the </a:t>
            </a:r>
            <a:r>
              <a:rPr lang="en-US" dirty="0"/>
              <a:t>homeowner clean the glass every day to see how quickly it gets dirty. If it gets dirty in a single day, the combustion </a:t>
            </a:r>
            <a:r>
              <a:rPr lang="en-US" dirty="0" smtClean="0"/>
              <a:t>is poor.</a:t>
            </a:r>
          </a:p>
          <a:p>
            <a:pPr>
              <a:buFont typeface="Wingdings" pitchFamily="2" charset="2"/>
              <a:buChar char="ü"/>
            </a:pPr>
            <a:r>
              <a:rPr lang="en-US" dirty="0" smtClean="0"/>
              <a:t>Cracked glass should be replaced.</a:t>
            </a:r>
            <a:endParaRPr lang="en-US" dirty="0"/>
          </a:p>
        </p:txBody>
      </p:sp>
      <p:pic>
        <p:nvPicPr>
          <p:cNvPr id="2050"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xmlns=""/>
              </a:ext>
            </a:extLst>
          </a:blip>
          <a:srcRect/>
          <a:stretch>
            <a:fillRect/>
          </a:stretch>
        </p:blipFill>
        <p:spPr bwMode="auto">
          <a:xfrm>
            <a:off x="4724400" y="1371600"/>
            <a:ext cx="3124200" cy="22192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724400" y="3733800"/>
            <a:ext cx="3200400" cy="2400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500234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Clearances from combustibles</a:t>
            </a:r>
            <a:endParaRPr lang="en-US" sz="4400" dirty="0"/>
          </a:p>
        </p:txBody>
      </p:sp>
      <p:sp>
        <p:nvSpPr>
          <p:cNvPr id="3" name="Content Placeholder 2"/>
          <p:cNvSpPr>
            <a:spLocks noGrp="1"/>
          </p:cNvSpPr>
          <p:nvPr>
            <p:ph sz="half" idx="1"/>
          </p:nvPr>
        </p:nvSpPr>
        <p:spPr/>
        <p:txBody>
          <a:bodyPr>
            <a:normAutofit fontScale="70000" lnSpcReduction="20000"/>
          </a:bodyPr>
          <a:lstStyle/>
          <a:p>
            <a:pPr marL="114300" indent="0">
              <a:buNone/>
            </a:pPr>
            <a:r>
              <a:rPr lang="en-US" i="1" dirty="0" smtClean="0"/>
              <a:t>These are very general guidelines and </a:t>
            </a:r>
            <a:r>
              <a:rPr lang="en-US" b="1" i="1" dirty="0" smtClean="0"/>
              <a:t>do not </a:t>
            </a:r>
            <a:r>
              <a:rPr lang="en-US" i="1" dirty="0" smtClean="0"/>
              <a:t>reflect legal requirements.</a:t>
            </a:r>
          </a:p>
          <a:p>
            <a:pPr>
              <a:buFont typeface="Wingdings" pitchFamily="2" charset="2"/>
              <a:buChar char="ü"/>
            </a:pPr>
            <a:endParaRPr lang="en-US" dirty="0"/>
          </a:p>
          <a:p>
            <a:pPr>
              <a:buFont typeface="Wingdings" pitchFamily="2" charset="2"/>
              <a:buChar char="ü"/>
            </a:pPr>
            <a:r>
              <a:rPr lang="en-US" dirty="0" smtClean="0"/>
              <a:t>Inspect area for combustibles within 12 inches of stove (includes dry wall)</a:t>
            </a:r>
          </a:p>
          <a:p>
            <a:pPr>
              <a:buFont typeface="Wingdings" pitchFamily="2" charset="2"/>
              <a:buChar char="ü"/>
            </a:pPr>
            <a:r>
              <a:rPr lang="en-US" dirty="0" smtClean="0"/>
              <a:t>Old, uncertified stoves usually require 18 – 24 inches from combustible.</a:t>
            </a:r>
          </a:p>
          <a:p>
            <a:pPr>
              <a:buFont typeface="Wingdings" pitchFamily="2" charset="2"/>
              <a:buChar char="ü"/>
            </a:pPr>
            <a:r>
              <a:rPr lang="en-US" dirty="0" smtClean="0"/>
              <a:t>EPA certified stove usually require no less than 12 inches.</a:t>
            </a:r>
          </a:p>
          <a:p>
            <a:pPr>
              <a:buFont typeface="Wingdings" pitchFamily="2" charset="2"/>
              <a:buChar char="ü"/>
            </a:pPr>
            <a:r>
              <a:rPr lang="en-US" dirty="0" smtClean="0"/>
              <a:t>Minimum clearances are printed in the stove manual. If manual cannot be found, follow NFPA guidelines.   </a:t>
            </a:r>
          </a:p>
          <a:p>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xmlns="" val="2730255432"/>
              </p:ext>
            </p:extLst>
          </p:nvPr>
        </p:nvGraphicFramePr>
        <p:xfrm>
          <a:off x="4419600" y="1536700"/>
          <a:ext cx="2743200" cy="3622040"/>
        </p:xfrm>
        <a:graphic>
          <a:graphicData uri="http://schemas.openxmlformats.org/drawingml/2006/table">
            <a:tbl>
              <a:tblPr firstRow="1" bandRow="1">
                <a:tableStyleId>{5C22544A-7EE6-4342-B048-85BDC9FD1C3A}</a:tableStyleId>
              </a:tblPr>
              <a:tblGrid>
                <a:gridCol w="914400"/>
                <a:gridCol w="914400"/>
                <a:gridCol w="914400"/>
              </a:tblGrid>
              <a:tr h="370840">
                <a:tc gridSpan="3">
                  <a:txBody>
                    <a:bodyPr/>
                    <a:lstStyle/>
                    <a:p>
                      <a:pPr algn="ctr"/>
                      <a:endParaRPr lang="en-US" dirty="0" smtClean="0"/>
                    </a:p>
                    <a:p>
                      <a:pPr algn="ctr"/>
                      <a:r>
                        <a:rPr lang="en-US" dirty="0" smtClean="0"/>
                        <a:t>NFPA Recommended Clearances</a:t>
                      </a:r>
                    </a:p>
                    <a:p>
                      <a:pPr algn="ctr"/>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endParaRPr lang="en-US" dirty="0"/>
                    </a:p>
                  </a:txBody>
                  <a:tcPr>
                    <a:solidFill>
                      <a:schemeClr val="bg2"/>
                    </a:solidFill>
                  </a:tcPr>
                </a:tc>
                <a:tc>
                  <a:txBody>
                    <a:bodyPr/>
                    <a:lstStyle/>
                    <a:p>
                      <a:r>
                        <a:rPr lang="en-US" sz="1600" dirty="0" smtClean="0"/>
                        <a:t>Radiant</a:t>
                      </a:r>
                      <a:r>
                        <a:rPr lang="en-US" sz="1600" baseline="0" dirty="0" smtClean="0"/>
                        <a:t> Stove</a:t>
                      </a:r>
                      <a:endParaRPr lang="en-US" sz="1600" dirty="0"/>
                    </a:p>
                  </a:txBody>
                  <a:tcPr>
                    <a:solidFill>
                      <a:schemeClr val="bg2"/>
                    </a:solidFill>
                  </a:tcPr>
                </a:tc>
                <a:tc>
                  <a:txBody>
                    <a:bodyPr/>
                    <a:lstStyle/>
                    <a:p>
                      <a:r>
                        <a:rPr lang="en-US" sz="1600" dirty="0" smtClean="0"/>
                        <a:t>Stove</a:t>
                      </a:r>
                      <a:r>
                        <a:rPr lang="en-US" sz="1600" baseline="0" dirty="0" smtClean="0"/>
                        <a:t> Pipe</a:t>
                      </a:r>
                      <a:endParaRPr lang="en-US" sz="1600" dirty="0"/>
                    </a:p>
                  </a:txBody>
                  <a:tcPr>
                    <a:solidFill>
                      <a:schemeClr val="bg2"/>
                    </a:solidFill>
                  </a:tcPr>
                </a:tc>
              </a:tr>
              <a:tr h="370840">
                <a:tc>
                  <a:txBody>
                    <a:bodyPr/>
                    <a:lstStyle/>
                    <a:p>
                      <a:r>
                        <a:rPr lang="en-US" sz="1600" dirty="0" smtClean="0"/>
                        <a:t>Ceiling</a:t>
                      </a:r>
                      <a:endParaRPr lang="en-US" sz="1600" dirty="0"/>
                    </a:p>
                  </a:txBody>
                  <a:tcPr/>
                </a:tc>
                <a:tc>
                  <a:txBody>
                    <a:bodyPr/>
                    <a:lstStyle/>
                    <a:p>
                      <a:r>
                        <a:rPr lang="en-US" sz="1400" dirty="0" smtClean="0"/>
                        <a:t>36”</a:t>
                      </a:r>
                      <a:endParaRPr lang="en-US" sz="1400" dirty="0"/>
                    </a:p>
                  </a:txBody>
                  <a:tcPr/>
                </a:tc>
                <a:tc>
                  <a:txBody>
                    <a:bodyPr/>
                    <a:lstStyle/>
                    <a:p>
                      <a:r>
                        <a:rPr lang="en-US" sz="1400" dirty="0" smtClean="0"/>
                        <a:t>18”</a:t>
                      </a:r>
                      <a:endParaRPr lang="en-US" sz="1400" dirty="0"/>
                    </a:p>
                  </a:txBody>
                  <a:tcPr/>
                </a:tc>
              </a:tr>
              <a:tr h="370840">
                <a:tc>
                  <a:txBody>
                    <a:bodyPr/>
                    <a:lstStyle/>
                    <a:p>
                      <a:r>
                        <a:rPr lang="en-US" sz="1600" dirty="0" smtClean="0"/>
                        <a:t>Front</a:t>
                      </a:r>
                      <a:endParaRPr lang="en-US" sz="1600" dirty="0"/>
                    </a:p>
                  </a:txBody>
                  <a:tcPr/>
                </a:tc>
                <a:tc>
                  <a:txBody>
                    <a:bodyPr/>
                    <a:lstStyle/>
                    <a:p>
                      <a:r>
                        <a:rPr lang="en-US" sz="1400" dirty="0" smtClean="0"/>
                        <a:t>36”</a:t>
                      </a:r>
                      <a:endParaRPr lang="en-US" sz="1400" dirty="0"/>
                    </a:p>
                  </a:txBody>
                  <a:tcPr/>
                </a:tc>
                <a:tc>
                  <a:txBody>
                    <a:bodyPr/>
                    <a:lstStyle/>
                    <a:p>
                      <a:r>
                        <a:rPr lang="en-US" sz="1400" dirty="0" smtClean="0"/>
                        <a:t>18”</a:t>
                      </a:r>
                      <a:endParaRPr lang="en-US" sz="1400" dirty="0"/>
                    </a:p>
                  </a:txBody>
                  <a:tcPr/>
                </a:tc>
              </a:tr>
              <a:tr h="370840">
                <a:tc>
                  <a:txBody>
                    <a:bodyPr/>
                    <a:lstStyle/>
                    <a:p>
                      <a:r>
                        <a:rPr lang="en-US" sz="1600" dirty="0" smtClean="0"/>
                        <a:t>Side</a:t>
                      </a:r>
                      <a:endParaRPr lang="en-US" sz="1600" dirty="0"/>
                    </a:p>
                  </a:txBody>
                  <a:tcPr/>
                </a:tc>
                <a:tc>
                  <a:txBody>
                    <a:bodyPr/>
                    <a:lstStyle/>
                    <a:p>
                      <a:r>
                        <a:rPr lang="en-US" sz="1400" dirty="0" smtClean="0"/>
                        <a:t>36”</a:t>
                      </a:r>
                      <a:endParaRPr lang="en-US" sz="1400" dirty="0"/>
                    </a:p>
                  </a:txBody>
                  <a:tcPr/>
                </a:tc>
                <a:tc>
                  <a:txBody>
                    <a:bodyPr/>
                    <a:lstStyle/>
                    <a:p>
                      <a:r>
                        <a:rPr lang="en-US" sz="1400" dirty="0" smtClean="0"/>
                        <a:t>18”</a:t>
                      </a:r>
                      <a:endParaRPr lang="en-US" sz="1400" dirty="0"/>
                    </a:p>
                  </a:txBody>
                  <a:tcPr/>
                </a:tc>
              </a:tr>
              <a:tr h="370840">
                <a:tc>
                  <a:txBody>
                    <a:bodyPr/>
                    <a:lstStyle/>
                    <a:p>
                      <a:r>
                        <a:rPr lang="en-US" sz="1600" dirty="0" smtClean="0"/>
                        <a:t>Rear</a:t>
                      </a:r>
                      <a:endParaRPr lang="en-US" sz="1600" dirty="0"/>
                    </a:p>
                  </a:txBody>
                  <a:tcPr/>
                </a:tc>
                <a:tc>
                  <a:txBody>
                    <a:bodyPr/>
                    <a:lstStyle/>
                    <a:p>
                      <a:r>
                        <a:rPr lang="en-US" sz="1400" dirty="0" smtClean="0"/>
                        <a:t>36”</a:t>
                      </a:r>
                      <a:endParaRPr lang="en-US" sz="1400" dirty="0"/>
                    </a:p>
                  </a:txBody>
                  <a:tcPr/>
                </a:tc>
                <a:tc>
                  <a:txBody>
                    <a:bodyPr/>
                    <a:lstStyle/>
                    <a:p>
                      <a:r>
                        <a:rPr lang="en-US" sz="1400" dirty="0" smtClean="0"/>
                        <a:t>18”</a:t>
                      </a:r>
                      <a:endParaRPr lang="en-US" sz="1400" dirty="0"/>
                    </a:p>
                  </a:txBody>
                  <a:tcPr/>
                </a:tc>
              </a:tr>
              <a:tr h="370840">
                <a:tc>
                  <a:txBody>
                    <a:bodyPr/>
                    <a:lstStyle/>
                    <a:p>
                      <a:r>
                        <a:rPr lang="en-US" sz="1600" dirty="0" smtClean="0"/>
                        <a:t>Floor</a:t>
                      </a:r>
                      <a:endParaRPr lang="en-US" sz="1600" dirty="0"/>
                    </a:p>
                  </a:txBody>
                  <a:tcPr/>
                </a:tc>
                <a:tc>
                  <a:txBody>
                    <a:bodyPr/>
                    <a:lstStyle/>
                    <a:p>
                      <a:r>
                        <a:rPr lang="en-US" sz="1400" dirty="0" smtClean="0"/>
                        <a:t>18”</a:t>
                      </a:r>
                      <a:endParaRPr lang="en-US" sz="1400" dirty="0"/>
                    </a:p>
                  </a:txBody>
                  <a:tcPr/>
                </a:tc>
                <a:tc>
                  <a:txBody>
                    <a:bodyPr/>
                    <a:lstStyle/>
                    <a:p>
                      <a:r>
                        <a:rPr lang="en-US" sz="1400" dirty="0" smtClean="0"/>
                        <a:t>18”</a:t>
                      </a:r>
                      <a:endParaRPr lang="en-US" sz="1400" dirty="0"/>
                    </a:p>
                  </a:txBody>
                  <a:tcPr/>
                </a:tc>
              </a:tr>
            </a:tbl>
          </a:graphicData>
        </a:graphic>
      </p:graphicFrame>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7010400" y="5449568"/>
            <a:ext cx="1216316" cy="1204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42695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 &amp; wood heating</a:t>
            </a:r>
            <a:endParaRPr lang="en-US" dirty="0"/>
          </a:p>
        </p:txBody>
      </p:sp>
      <p:pic>
        <p:nvPicPr>
          <p:cNvPr id="4" name="Content Placeholder 3" descr="EIA Wood use by income.png"/>
          <p:cNvPicPr>
            <a:picLocks noGrp="1" noChangeAspect="1"/>
          </p:cNvPicPr>
          <p:nvPr>
            <p:ph idx="1"/>
          </p:nvPr>
        </p:nvPicPr>
        <p:blipFill>
          <a:blip r:embed="rId2" cstate="email">
            <a:extLst>
              <a:ext uri="{28A0092B-C50C-407E-A947-70E740481C1C}">
                <a14:useLocalDpi xmlns:a14="http://schemas.microsoft.com/office/drawing/2010/main" xmlns=""/>
              </a:ext>
            </a:extLst>
          </a:blip>
          <a:srcRect t="-13110" b="-13110"/>
          <a:stretch>
            <a:fillRect/>
          </a:stretch>
        </p:blipFill>
        <p:spPr>
          <a:xfrm>
            <a:off x="304800" y="1295400"/>
            <a:ext cx="7982857" cy="5029200"/>
          </a:xfrm>
        </p:spPr>
      </p:pic>
    </p:spTree>
    <p:extLst>
      <p:ext uri="{BB962C8B-B14F-4D97-AF65-F5344CB8AC3E}">
        <p14:creationId xmlns:p14="http://schemas.microsoft.com/office/powerpoint/2010/main" xmlns="" val="41841617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Inspecting gaskets</a:t>
            </a:r>
            <a:endParaRPr lang="en-US" dirty="0"/>
          </a:p>
        </p:txBody>
      </p:sp>
      <p:sp>
        <p:nvSpPr>
          <p:cNvPr id="3" name="Content Placeholder 2"/>
          <p:cNvSpPr>
            <a:spLocks noGrp="1"/>
          </p:cNvSpPr>
          <p:nvPr>
            <p:ph sz="half" idx="1"/>
          </p:nvPr>
        </p:nvSpPr>
        <p:spPr/>
        <p:txBody>
          <a:bodyPr>
            <a:normAutofit fontScale="85000" lnSpcReduction="20000"/>
          </a:bodyPr>
          <a:lstStyle/>
          <a:p>
            <a:pPr>
              <a:buFont typeface="Wingdings" pitchFamily="2" charset="2"/>
              <a:buChar char="ü"/>
            </a:pPr>
            <a:r>
              <a:rPr lang="en-US" dirty="0"/>
              <a:t>Missing or degraded gaskets could lead to smoke and </a:t>
            </a:r>
            <a:r>
              <a:rPr lang="en-US" dirty="0" smtClean="0"/>
              <a:t>CO </a:t>
            </a:r>
            <a:r>
              <a:rPr lang="en-US" dirty="0"/>
              <a:t>entering the house.</a:t>
            </a:r>
          </a:p>
          <a:p>
            <a:pPr>
              <a:buFont typeface="Wingdings" pitchFamily="2" charset="2"/>
              <a:buChar char="ü"/>
            </a:pPr>
            <a:r>
              <a:rPr lang="en-US" dirty="0"/>
              <a:t>I</a:t>
            </a:r>
            <a:r>
              <a:rPr lang="en-US" dirty="0" smtClean="0"/>
              <a:t>f the gasket around the stove door is loose, missing or degraded, recommend owner gets a replacement.</a:t>
            </a:r>
          </a:p>
          <a:p>
            <a:pPr>
              <a:buFont typeface="Wingdings" pitchFamily="2" charset="2"/>
              <a:buChar char="ü"/>
            </a:pPr>
            <a:r>
              <a:rPr lang="en-US" dirty="0" smtClean="0"/>
              <a:t>Gasket rope comes in different sizes, so tell the homeowner to consult owner’s manual before buying. </a:t>
            </a:r>
            <a:endParaRPr lang="en-US" dirty="0"/>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xmlns=""/>
              </a:ext>
            </a:extLst>
          </a:blip>
          <a:stretch>
            <a:fillRect/>
          </a:stretch>
        </p:blipFill>
        <p:spPr>
          <a:xfrm>
            <a:off x="4419600" y="1600200"/>
            <a:ext cx="3657600" cy="2743200"/>
          </a:xfrm>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5181600" y="4495800"/>
            <a:ext cx="2251364" cy="1691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027816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Smoke leakage</a:t>
            </a:r>
            <a:endParaRPr lang="en-US" dirty="0"/>
          </a:p>
        </p:txBody>
      </p:sp>
      <p:sp>
        <p:nvSpPr>
          <p:cNvPr id="8" name="Content Placeholder 7"/>
          <p:cNvSpPr>
            <a:spLocks noGrp="1"/>
          </p:cNvSpPr>
          <p:nvPr>
            <p:ph sz="half" idx="1"/>
          </p:nvPr>
        </p:nvSpPr>
        <p:spPr/>
        <p:txBody>
          <a:bodyPr>
            <a:normAutofit lnSpcReduction="10000"/>
          </a:bodyPr>
          <a:lstStyle/>
          <a:p>
            <a:pPr>
              <a:buFont typeface="Wingdings" pitchFamily="2" charset="2"/>
              <a:buChar char="ü"/>
            </a:pPr>
            <a:r>
              <a:rPr lang="en-US" dirty="0" smtClean="0"/>
              <a:t>Check the interior of the home for signs of smoke leakage, especially the fireplace and mantle in the case of wood stove inserts.</a:t>
            </a:r>
          </a:p>
          <a:p>
            <a:pPr>
              <a:buFont typeface="Wingdings" pitchFamily="2" charset="2"/>
              <a:buChar char="ü"/>
            </a:pPr>
            <a:r>
              <a:rPr lang="en-US" dirty="0" smtClean="0"/>
              <a:t>A leaky stove is a health and safety hazard and should be replaced.</a:t>
            </a:r>
            <a:endParaRPr lang="en-US" dirty="0"/>
          </a:p>
        </p:txBody>
      </p:sp>
      <p:pic>
        <p:nvPicPr>
          <p:cNvPr id="10" name="Content Placeholder 9"/>
          <p:cNvPicPr>
            <a:picLocks noGrp="1" noChangeAspect="1"/>
          </p:cNvPicPr>
          <p:nvPr>
            <p:ph sz="half" idx="2"/>
          </p:nvPr>
        </p:nvPicPr>
        <p:blipFill>
          <a:blip r:embed="rId2" cstate="email">
            <a:extLst>
              <a:ext uri="{28A0092B-C50C-407E-A947-70E740481C1C}">
                <a14:useLocalDpi xmlns:a14="http://schemas.microsoft.com/office/drawing/2010/main" xmlns=""/>
              </a:ext>
            </a:extLst>
          </a:blip>
          <a:stretch>
            <a:fillRect/>
          </a:stretch>
        </p:blipFill>
        <p:spPr>
          <a:xfrm>
            <a:off x="4419600" y="2316530"/>
            <a:ext cx="3657600" cy="3029802"/>
          </a:xfrm>
        </p:spPr>
      </p:pic>
    </p:spTree>
    <p:extLst>
      <p:ext uri="{BB962C8B-B14F-4D97-AF65-F5344CB8AC3E}">
        <p14:creationId xmlns:p14="http://schemas.microsoft.com/office/powerpoint/2010/main" xmlns="" val="18937001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Chimneys</a:t>
            </a:r>
            <a:endParaRPr lang="en-US" dirty="0"/>
          </a:p>
        </p:txBody>
      </p:sp>
      <p:sp>
        <p:nvSpPr>
          <p:cNvPr id="3" name="Content Placeholder 2"/>
          <p:cNvSpPr>
            <a:spLocks noGrp="1"/>
          </p:cNvSpPr>
          <p:nvPr>
            <p:ph sz="half" idx="1"/>
          </p:nvPr>
        </p:nvSpPr>
        <p:spPr/>
        <p:txBody>
          <a:bodyPr>
            <a:normAutofit fontScale="92500" lnSpcReduction="20000"/>
          </a:bodyPr>
          <a:lstStyle/>
          <a:p>
            <a:pPr>
              <a:buFont typeface="Wingdings" pitchFamily="2" charset="2"/>
              <a:buChar char="ü"/>
            </a:pPr>
            <a:r>
              <a:rPr lang="en-US" dirty="0"/>
              <a:t>Chimneys collect </a:t>
            </a:r>
            <a:r>
              <a:rPr lang="en-US" dirty="0" smtClean="0"/>
              <a:t>creosote (tar), the </a:t>
            </a:r>
            <a:r>
              <a:rPr lang="en-US" dirty="0"/>
              <a:t>leading cause of chimney </a:t>
            </a:r>
            <a:r>
              <a:rPr lang="en-US" dirty="0" smtClean="0"/>
              <a:t>fires, and should be inspected once a year. </a:t>
            </a:r>
          </a:p>
          <a:p>
            <a:pPr>
              <a:buFont typeface="Wingdings" pitchFamily="2" charset="2"/>
              <a:buChar char="ü"/>
            </a:pPr>
            <a:r>
              <a:rPr lang="en-US" dirty="0" smtClean="0"/>
              <a:t>Check </a:t>
            </a:r>
            <a:r>
              <a:rPr lang="en-US" dirty="0"/>
              <a:t>for creosote </a:t>
            </a:r>
            <a:r>
              <a:rPr lang="en-US" dirty="0" smtClean="0"/>
              <a:t>by </a:t>
            </a:r>
            <a:r>
              <a:rPr lang="en-US" dirty="0"/>
              <a:t>looking up </a:t>
            </a:r>
            <a:r>
              <a:rPr lang="en-US" dirty="0" smtClean="0"/>
              <a:t>the </a:t>
            </a:r>
            <a:r>
              <a:rPr lang="en-US" dirty="0"/>
              <a:t>chimney with a strong flashlight. C</a:t>
            </a:r>
            <a:r>
              <a:rPr lang="en-US" dirty="0" smtClean="0"/>
              <a:t>reosote </a:t>
            </a:r>
            <a:r>
              <a:rPr lang="en-US" dirty="0"/>
              <a:t>can be visible on the grate of the chimney </a:t>
            </a:r>
            <a:r>
              <a:rPr lang="en-US" dirty="0" smtClean="0"/>
              <a:t>cap as well.</a:t>
            </a:r>
          </a:p>
          <a:p>
            <a:endParaRPr lang="en-US" dirty="0"/>
          </a:p>
        </p:txBody>
      </p:sp>
      <p:sp>
        <p:nvSpPr>
          <p:cNvPr id="4" name="Content Placeholder 3"/>
          <p:cNvSpPr>
            <a:spLocks noGrp="1"/>
          </p:cNvSpPr>
          <p:nvPr>
            <p:ph sz="half" idx="2"/>
          </p:nvPr>
        </p:nvSpPr>
        <p:spPr/>
        <p:txBody>
          <a:bodyPr>
            <a:normAutofit fontScale="92500" lnSpcReduction="20000"/>
          </a:bodyPr>
          <a:lstStyle/>
          <a:p>
            <a:endParaRPr lang="en-US" dirty="0" smtClean="0"/>
          </a:p>
          <a:p>
            <a:endParaRPr lang="en-US" dirty="0"/>
          </a:p>
          <a:p>
            <a:endParaRPr lang="en-US" dirty="0" smtClean="0"/>
          </a:p>
          <a:p>
            <a:endParaRPr lang="en-US" dirty="0"/>
          </a:p>
          <a:p>
            <a:pPr>
              <a:buFont typeface="Wingdings" pitchFamily="2" charset="2"/>
              <a:buChar char="ü"/>
            </a:pPr>
            <a:r>
              <a:rPr lang="en-US" dirty="0" smtClean="0"/>
              <a:t>BPI</a:t>
            </a:r>
            <a:r>
              <a:rPr lang="en-US" dirty="0"/>
              <a:t>, Technical Standards for the Heating </a:t>
            </a:r>
            <a:r>
              <a:rPr lang="en-US" dirty="0" smtClean="0"/>
              <a:t>Professional </a:t>
            </a:r>
            <a:r>
              <a:rPr lang="en-US" dirty="0"/>
              <a:t>says: “A deteriorated chimney must be repaired or relined and the cause corrected before reusing.”</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4800600" y="743430"/>
            <a:ext cx="2743200" cy="23052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571078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00" dirty="0" smtClean="0"/>
              <a:t>Smoke &amp; carbon dioxide monitors</a:t>
            </a:r>
            <a:endParaRPr lang="en-US" sz="3900" dirty="0"/>
          </a:p>
        </p:txBody>
      </p:sp>
      <p:sp>
        <p:nvSpPr>
          <p:cNvPr id="3" name="Content Placeholder 2"/>
          <p:cNvSpPr>
            <a:spLocks noGrp="1"/>
          </p:cNvSpPr>
          <p:nvPr>
            <p:ph sz="half" idx="1"/>
          </p:nvPr>
        </p:nvSpPr>
        <p:spPr/>
        <p:txBody>
          <a:bodyPr>
            <a:normAutofit fontScale="85000" lnSpcReduction="20000"/>
          </a:bodyPr>
          <a:lstStyle/>
          <a:p>
            <a:pPr>
              <a:buFont typeface="Wingdings" pitchFamily="2" charset="2"/>
              <a:buChar char="ü"/>
            </a:pPr>
            <a:r>
              <a:rPr lang="en-US" dirty="0"/>
              <a:t>Check </a:t>
            </a:r>
            <a:r>
              <a:rPr lang="en-US" dirty="0" smtClean="0"/>
              <a:t>if home </a:t>
            </a:r>
            <a:r>
              <a:rPr lang="en-US" dirty="0"/>
              <a:t>has an operational smoke detector and carbon monoxide monitor and test </a:t>
            </a:r>
            <a:r>
              <a:rPr lang="en-US" dirty="0" smtClean="0"/>
              <a:t>them. </a:t>
            </a:r>
          </a:p>
          <a:p>
            <a:pPr>
              <a:buFont typeface="Wingdings" pitchFamily="2" charset="2"/>
              <a:buChar char="ü"/>
            </a:pPr>
            <a:r>
              <a:rPr lang="en-US" dirty="0"/>
              <a:t>S</a:t>
            </a:r>
            <a:r>
              <a:rPr lang="en-US" dirty="0" smtClean="0"/>
              <a:t>moke alarms </a:t>
            </a:r>
            <a:r>
              <a:rPr lang="en-US" dirty="0"/>
              <a:t>should be on a ceiling or high on a </a:t>
            </a:r>
            <a:r>
              <a:rPr lang="en-US" dirty="0" smtClean="0"/>
              <a:t>wall. </a:t>
            </a:r>
            <a:r>
              <a:rPr lang="en-US" dirty="0"/>
              <a:t>C</a:t>
            </a:r>
            <a:r>
              <a:rPr lang="en-US" dirty="0" smtClean="0"/>
              <a:t>arbon monoxide alarms should also be placed at least 5 feet high, but not directly above or beside wood stoves, since they may emit a small amount of CO upon start-up. </a:t>
            </a:r>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xmlns=""/>
              </a:ext>
            </a:extLst>
          </a:blip>
          <a:stretch>
            <a:fillRect/>
          </a:stretch>
        </p:blipFill>
        <p:spPr>
          <a:xfrm>
            <a:off x="4572000" y="1600200"/>
            <a:ext cx="3276600" cy="2174121"/>
          </a:xfrm>
        </p:spPr>
      </p:pic>
      <p:pic>
        <p:nvPicPr>
          <p:cNvPr id="3078" name="Picture 6"/>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197602" y="4038600"/>
            <a:ext cx="2117598" cy="213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53451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Firebrick</a:t>
            </a:r>
            <a:endParaRPr lang="en-US" dirty="0"/>
          </a:p>
        </p:txBody>
      </p:sp>
      <p:pic>
        <p:nvPicPr>
          <p:cNvPr id="4" name="Content Placeholder 3" descr="BRICK-7004.jpg"/>
          <p:cNvPicPr>
            <a:picLocks noGrp="1" noChangeAspect="1"/>
          </p:cNvPicPr>
          <p:nvPr>
            <p:ph idx="1"/>
          </p:nvPr>
        </p:nvPicPr>
        <p:blipFill>
          <a:blip r:embed="rId2" cstate="email">
            <a:extLst>
              <a:ext uri="{28A0092B-C50C-407E-A947-70E740481C1C}">
                <a14:useLocalDpi xmlns:a14="http://schemas.microsoft.com/office/drawing/2010/main" xmlns=""/>
              </a:ext>
            </a:extLst>
          </a:blip>
          <a:srcRect/>
          <a:stretch>
            <a:fillRect/>
          </a:stretch>
        </p:blipFill>
        <p:spPr>
          <a:xfrm>
            <a:off x="3657600" y="381000"/>
            <a:ext cx="4800600" cy="3648456"/>
          </a:xfrm>
        </p:spPr>
      </p:pic>
      <p:pic>
        <p:nvPicPr>
          <p:cNvPr id="5" name="Picture 4" descr="fire_bricks.pn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4495800" y="2743200"/>
            <a:ext cx="3683000" cy="3683000"/>
          </a:xfrm>
          <a:prstGeom prst="rect">
            <a:avLst/>
          </a:prstGeom>
        </p:spPr>
      </p:pic>
      <p:sp>
        <p:nvSpPr>
          <p:cNvPr id="6" name="TextBox 5"/>
          <p:cNvSpPr txBox="1"/>
          <p:nvPr/>
        </p:nvSpPr>
        <p:spPr>
          <a:xfrm>
            <a:off x="228600" y="1219200"/>
            <a:ext cx="3657600" cy="4247317"/>
          </a:xfrm>
          <a:prstGeom prst="rect">
            <a:avLst/>
          </a:prstGeom>
          <a:noFill/>
        </p:spPr>
        <p:txBody>
          <a:bodyPr wrap="square" rtlCol="0">
            <a:spAutoFit/>
          </a:bodyPr>
          <a:lstStyle/>
          <a:p>
            <a:r>
              <a:rPr lang="en-US" dirty="0" smtClean="0"/>
              <a:t>Firebrick is essential to maintaining a hot fire. Hard to get hot enough  combustion to certify a stove with EPA without  firebrick.</a:t>
            </a:r>
          </a:p>
          <a:p>
            <a:endParaRPr lang="en-US" dirty="0"/>
          </a:p>
          <a:p>
            <a:r>
              <a:rPr lang="en-US" dirty="0" smtClean="0"/>
              <a:t>Cracks are OK, but once it crumbles or is removed for whatever reason by homeowner, it needs to be replaced.</a:t>
            </a:r>
          </a:p>
          <a:p>
            <a:endParaRPr lang="en-US" dirty="0"/>
          </a:p>
          <a:p>
            <a:r>
              <a:rPr lang="en-US" dirty="0" smtClean="0"/>
              <a:t>Many stove brands use same size firebrick but you have to measure it and make sure first.</a:t>
            </a:r>
          </a:p>
          <a:p>
            <a:endParaRPr lang="en-US" dirty="0"/>
          </a:p>
          <a:p>
            <a:endParaRPr lang="en-US" dirty="0"/>
          </a:p>
        </p:txBody>
      </p:sp>
    </p:spTree>
    <p:extLst>
      <p:ext uri="{BB962C8B-B14F-4D97-AF65-F5344CB8AC3E}">
        <p14:creationId xmlns:p14="http://schemas.microsoft.com/office/powerpoint/2010/main" xmlns="" val="4838798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487362"/>
          </a:xfrm>
        </p:spPr>
        <p:txBody>
          <a:bodyPr/>
          <a:lstStyle/>
          <a:p>
            <a:r>
              <a:rPr lang="en-US" dirty="0" smtClean="0"/>
              <a:t>Firewood</a:t>
            </a:r>
            <a:endParaRPr lang="en-US" dirty="0"/>
          </a:p>
        </p:txBody>
      </p:sp>
      <p:sp>
        <p:nvSpPr>
          <p:cNvPr id="3" name="Content Placeholder 2"/>
          <p:cNvSpPr>
            <a:spLocks noGrp="1"/>
          </p:cNvSpPr>
          <p:nvPr>
            <p:ph sz="half" idx="1"/>
          </p:nvPr>
        </p:nvSpPr>
        <p:spPr>
          <a:xfrm>
            <a:off x="457200" y="914400"/>
            <a:ext cx="3810000" cy="5562600"/>
          </a:xfrm>
        </p:spPr>
        <p:txBody>
          <a:bodyPr>
            <a:noAutofit/>
          </a:bodyPr>
          <a:lstStyle/>
          <a:p>
            <a:pPr>
              <a:buFont typeface="Wingdings" pitchFamily="2" charset="2"/>
              <a:buChar char="ü"/>
            </a:pPr>
            <a:r>
              <a:rPr lang="en-US" sz="2250" dirty="0" smtClean="0"/>
              <a:t>Inspect fuel storage to see if wood is split, stacked and covered. Splitting and stacking is essential; covering is best.</a:t>
            </a:r>
          </a:p>
          <a:p>
            <a:pPr>
              <a:buFont typeface="Wingdings" pitchFamily="2" charset="2"/>
              <a:buChar char="ü"/>
            </a:pPr>
            <a:r>
              <a:rPr lang="en-US" sz="2250" dirty="0" smtClean="0"/>
              <a:t>Inspect wood to check if it is seasoned.  Ideal is to test with moisture meter and show homeowner.  Make sure you split wood and know how to use your meter. </a:t>
            </a:r>
          </a:p>
          <a:p>
            <a:pPr>
              <a:buFont typeface="Wingdings" pitchFamily="2" charset="2"/>
              <a:buChar char="ü"/>
            </a:pPr>
            <a:r>
              <a:rPr lang="en-US" sz="2250" dirty="0" smtClean="0"/>
              <a:t>Seasoned </a:t>
            </a:r>
            <a:r>
              <a:rPr lang="en-US" sz="2250" dirty="0"/>
              <a:t>wood is 20% or less moisture. </a:t>
            </a:r>
            <a:r>
              <a:rPr lang="en-US" sz="2250" dirty="0" smtClean="0"/>
              <a:t>Unseasoned wood leads </a:t>
            </a:r>
            <a:r>
              <a:rPr lang="en-US" sz="2250" dirty="0"/>
              <a:t>to inefficient, </a:t>
            </a:r>
            <a:r>
              <a:rPr lang="en-US" sz="2250" dirty="0" smtClean="0"/>
              <a:t>smoky </a:t>
            </a:r>
            <a:r>
              <a:rPr lang="en-US" sz="2250" dirty="0"/>
              <a:t>fires</a:t>
            </a:r>
            <a:r>
              <a:rPr lang="en-US" sz="2250" dirty="0" smtClean="0"/>
              <a:t>.</a:t>
            </a:r>
          </a:p>
          <a:p>
            <a:pPr marL="114300" indent="0">
              <a:buNone/>
            </a:pPr>
            <a:endParaRPr lang="en-US" sz="2250" dirty="0"/>
          </a:p>
        </p:txBody>
      </p:sp>
      <p:pic>
        <p:nvPicPr>
          <p:cNvPr id="5122"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xmlns=""/>
              </a:ext>
            </a:extLst>
          </a:blip>
          <a:srcRect/>
          <a:stretch>
            <a:fillRect/>
          </a:stretch>
        </p:blipFill>
        <p:spPr bwMode="auto">
          <a:xfrm>
            <a:off x="4591772" y="1600200"/>
            <a:ext cx="3333028" cy="21453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4876800" y="3962400"/>
            <a:ext cx="2009775" cy="2009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246464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Pressed wood bricks</a:t>
            </a:r>
            <a:endParaRPr lang="en-US" dirty="0"/>
          </a:p>
        </p:txBody>
      </p:sp>
      <p:sp>
        <p:nvSpPr>
          <p:cNvPr id="5" name="Content Placeholder 4"/>
          <p:cNvSpPr>
            <a:spLocks noGrp="1"/>
          </p:cNvSpPr>
          <p:nvPr>
            <p:ph sz="half" idx="1"/>
          </p:nvPr>
        </p:nvSpPr>
        <p:spPr/>
        <p:txBody>
          <a:bodyPr>
            <a:normAutofit fontScale="85000" lnSpcReduction="20000"/>
          </a:bodyPr>
          <a:lstStyle/>
          <a:p>
            <a:r>
              <a:rPr lang="en-US" b="1" dirty="0" smtClean="0"/>
              <a:t>Types: </a:t>
            </a:r>
            <a:r>
              <a:rPr lang="en-US" dirty="0" smtClean="0"/>
              <a:t>Blocks, bricks, and logs</a:t>
            </a:r>
          </a:p>
          <a:p>
            <a:r>
              <a:rPr lang="en-US" b="1" dirty="0" smtClean="0"/>
              <a:t>Typical materials: </a:t>
            </a:r>
            <a:r>
              <a:rPr lang="en-US" dirty="0" smtClean="0"/>
              <a:t>sawdust, wood shavings, and wood chips</a:t>
            </a:r>
          </a:p>
          <a:p>
            <a:r>
              <a:rPr lang="en-US" dirty="0" smtClean="0"/>
              <a:t> </a:t>
            </a:r>
            <a:r>
              <a:rPr lang="en-US" b="1" dirty="0" smtClean="0"/>
              <a:t>Typical cost per ton</a:t>
            </a:r>
            <a:r>
              <a:rPr lang="en-US" dirty="0" smtClean="0"/>
              <a:t>: $280-$300</a:t>
            </a:r>
          </a:p>
          <a:p>
            <a:r>
              <a:rPr lang="en-US" b="1" dirty="0" smtClean="0"/>
              <a:t>Typical size/weight </a:t>
            </a:r>
            <a:r>
              <a:rPr lang="en-US" dirty="0" smtClean="0"/>
              <a:t>(block): 2.5 x 4 x 6 in., 2-3 lbs.</a:t>
            </a:r>
          </a:p>
          <a:p>
            <a:r>
              <a:rPr lang="en-US" dirty="0" smtClean="0"/>
              <a:t>Currently </a:t>
            </a:r>
            <a:r>
              <a:rPr lang="en-US" b="1" dirty="0" smtClean="0"/>
              <a:t>~13 different brands</a:t>
            </a:r>
            <a:r>
              <a:rPr lang="en-US" dirty="0" smtClean="0"/>
              <a:t> and </a:t>
            </a:r>
            <a:r>
              <a:rPr lang="en-US" b="1" dirty="0" smtClean="0"/>
              <a:t>~20 different products</a:t>
            </a:r>
            <a:r>
              <a:rPr lang="en-US" dirty="0" smtClean="0"/>
              <a:t> sold in the Northeast region</a:t>
            </a:r>
          </a:p>
          <a:p>
            <a:endParaRPr lang="en-US" dirty="0"/>
          </a:p>
        </p:txBody>
      </p:sp>
      <p:pic>
        <p:nvPicPr>
          <p:cNvPr id="9" name="Content Placeholder 8" descr="Pricing Info"/>
          <p:cNvPicPr>
            <a:picLocks noGrp="1"/>
          </p:cNvPicPr>
          <p:nvPr>
            <p:ph sz="half" idx="2"/>
          </p:nvPr>
        </p:nvPicPr>
        <p:blipFill>
          <a:blip r:embed="rId2" cstate="print">
            <a:extLst>
              <a:ext uri="{28A0092B-C50C-407E-A947-70E740481C1C}">
                <a14:useLocalDpi xmlns:a14="http://schemas.microsoft.com/office/drawing/2010/main" xmlns=""/>
              </a:ext>
            </a:extLst>
          </a:blip>
          <a:srcRect/>
          <a:stretch>
            <a:fillRect/>
          </a:stretch>
        </p:blipFill>
        <p:spPr bwMode="auto">
          <a:xfrm>
            <a:off x="4978146" y="1825625"/>
            <a:ext cx="1524000" cy="2501900"/>
          </a:xfrm>
          <a:prstGeom prst="rect">
            <a:avLst/>
          </a:prstGeom>
          <a:noFill/>
          <a:ln>
            <a:noFill/>
          </a:ln>
        </p:spPr>
      </p:pic>
      <p:pic>
        <p:nvPicPr>
          <p:cNvPr id="10" name="Picture 9" descr="ood Bricks delivered by Little Mountain Alternative Heating Fuels"/>
          <p:cNvPicPr/>
          <p:nvPr/>
        </p:nvPicPr>
        <p:blipFill rotWithShape="1">
          <a:blip r:embed="rId3" cstate="email">
            <a:extLst>
              <a:ext uri="{28A0092B-C50C-407E-A947-70E740481C1C}">
                <a14:useLocalDpi xmlns:a14="http://schemas.microsoft.com/office/drawing/2010/main" xmlns=""/>
              </a:ext>
            </a:extLst>
          </a:blip>
          <a:srcRect/>
          <a:stretch/>
        </p:blipFill>
        <p:spPr bwMode="auto">
          <a:xfrm>
            <a:off x="6587680" y="1825626"/>
            <a:ext cx="1687640" cy="1934591"/>
          </a:xfrm>
          <a:prstGeom prst="rect">
            <a:avLst/>
          </a:prstGeom>
          <a:noFill/>
          <a:ln>
            <a:noFill/>
          </a:ln>
          <a:extLst>
            <a:ext uri="{53640926-AAD7-44d8-BBD7-CCE9431645EC}">
              <a14:shadowObscured xmlns:a14="http://schemas.microsoft.com/office/drawing/2010/main" xmlns=""/>
            </a:ext>
          </a:extLst>
        </p:spPr>
      </p:pic>
      <p:pic>
        <p:nvPicPr>
          <p:cNvPr id="11" name="Picture 10" descr="82052 Renewable Heat 3 Pack Hot All Nighter Fire Log ALC-3 Renewable Heat Products Llc Renewable Heat ALC-3 3 Pack Hot All Nighter Fire Log 3 Pack Hot All Nighter Fire Log An Extremely Dense All Natural Long Burning Fire Log Designed For Us"/>
          <p:cNvPicPr/>
          <p:nvPr/>
        </p:nvPicPr>
        <p:blipFill rotWithShape="1">
          <a:blip r:embed="rId4" cstate="email">
            <a:extLst>
              <a:ext uri="{28A0092B-C50C-407E-A947-70E740481C1C}">
                <a14:useLocalDpi xmlns:a14="http://schemas.microsoft.com/office/drawing/2010/main" xmlns=""/>
              </a:ext>
            </a:extLst>
          </a:blip>
          <a:srcRect/>
          <a:stretch/>
        </p:blipFill>
        <p:spPr bwMode="auto">
          <a:xfrm>
            <a:off x="4978146" y="4327525"/>
            <a:ext cx="1704975" cy="1629410"/>
          </a:xfrm>
          <a:prstGeom prst="rect">
            <a:avLst/>
          </a:prstGeom>
          <a:noFill/>
          <a:ln>
            <a:noFill/>
          </a:ln>
          <a:extLst>
            <a:ext uri="{53640926-AAD7-44d8-BBD7-CCE9431645EC}">
              <a14:shadowObscured xmlns:a14="http://schemas.microsoft.com/office/drawing/2010/main" xmlns=""/>
            </a:ext>
          </a:extLst>
        </p:spPr>
      </p:pic>
      <p:pic>
        <p:nvPicPr>
          <p:cNvPr id="12" name="Picture 11" descr="nvi-8 Blocks"/>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6734271" y="4130453"/>
            <a:ext cx="1541050" cy="1826482"/>
          </a:xfrm>
          <a:prstGeom prst="rect">
            <a:avLst/>
          </a:prstGeom>
          <a:noFill/>
          <a:ln>
            <a:noFill/>
          </a:ln>
        </p:spPr>
      </p:pic>
    </p:spTree>
    <p:extLst>
      <p:ext uri="{BB962C8B-B14F-4D97-AF65-F5344CB8AC3E}">
        <p14:creationId xmlns:p14="http://schemas.microsoft.com/office/powerpoint/2010/main" xmlns="" val="22053164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Installation &amp; repair certification</a:t>
            </a:r>
            <a:endParaRPr lang="en-US" sz="4400" dirty="0"/>
          </a:p>
        </p:txBody>
      </p:sp>
      <p:sp>
        <p:nvSpPr>
          <p:cNvPr id="3" name="Content Placeholder 2"/>
          <p:cNvSpPr>
            <a:spLocks noGrp="1"/>
          </p:cNvSpPr>
          <p:nvPr>
            <p:ph sz="half" idx="1"/>
          </p:nvPr>
        </p:nvSpPr>
        <p:spPr>
          <a:xfrm>
            <a:off x="457200" y="1536192"/>
            <a:ext cx="4191000" cy="5093208"/>
          </a:xfrm>
        </p:spPr>
        <p:txBody>
          <a:bodyPr>
            <a:normAutofit lnSpcReduction="10000"/>
          </a:bodyPr>
          <a:lstStyle/>
          <a:p>
            <a:pPr>
              <a:buFont typeface="Wingdings" pitchFamily="2" charset="2"/>
              <a:buChar char="ü"/>
            </a:pPr>
            <a:r>
              <a:rPr lang="en-US" dirty="0"/>
              <a:t>National Fireplace Institute (NFI) </a:t>
            </a:r>
            <a:endParaRPr lang="en-US" dirty="0" smtClean="0"/>
          </a:p>
          <a:p>
            <a:pPr lvl="1">
              <a:buFont typeface="Wingdings" pitchFamily="2" charset="2"/>
              <a:buChar char="ü"/>
            </a:pPr>
            <a:r>
              <a:rPr lang="en-US" dirty="0"/>
              <a:t>N</a:t>
            </a:r>
            <a:r>
              <a:rPr lang="en-US" dirty="0" smtClean="0"/>
              <a:t>on-profit </a:t>
            </a:r>
            <a:r>
              <a:rPr lang="en-US" dirty="0"/>
              <a:t>certification agency that trains, tests and certifies hearth professionals, mostly focusing on installation of new </a:t>
            </a:r>
            <a:r>
              <a:rPr lang="en-US" dirty="0" smtClean="0"/>
              <a:t>units.</a:t>
            </a:r>
          </a:p>
          <a:p>
            <a:pPr>
              <a:buFont typeface="Wingdings" pitchFamily="2" charset="2"/>
              <a:buChar char="ü"/>
            </a:pPr>
            <a:r>
              <a:rPr lang="en-US" dirty="0" smtClean="0"/>
              <a:t>Chimney Safety Institute of America (CSIA)</a:t>
            </a:r>
          </a:p>
          <a:p>
            <a:pPr lvl="1">
              <a:buFont typeface="Wingdings" pitchFamily="2" charset="2"/>
              <a:buChar char="ü"/>
            </a:pPr>
            <a:r>
              <a:rPr lang="en-US" dirty="0" smtClean="0"/>
              <a:t>Focuses on chimneys but includes some hearth installation training.    </a:t>
            </a:r>
          </a:p>
          <a:p>
            <a:endParaRPr lang="en-US" dirty="0"/>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xmlns=""/>
              </a:ext>
            </a:extLst>
          </a:blip>
          <a:stretch>
            <a:fillRect/>
          </a:stretch>
        </p:blipFill>
        <p:spPr>
          <a:xfrm>
            <a:off x="5029200" y="1626788"/>
            <a:ext cx="1524000" cy="2755806"/>
          </a:xfrm>
        </p:spPr>
      </p:pic>
      <p:pic>
        <p:nvPicPr>
          <p:cNvPr id="6" name="Picture 5" descr="CSIA stove chimney cleaning.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263544" y="4648200"/>
            <a:ext cx="2661256" cy="1765300"/>
          </a:xfrm>
          <a:prstGeom prst="rect">
            <a:avLst/>
          </a:prstGeom>
        </p:spPr>
      </p:pic>
    </p:spTree>
    <p:extLst>
      <p:ext uri="{BB962C8B-B14F-4D97-AF65-F5344CB8AC3E}">
        <p14:creationId xmlns:p14="http://schemas.microsoft.com/office/powerpoint/2010/main" xmlns="" val="6734307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Wood Stove Checklist</a:t>
            </a:r>
            <a:endParaRPr lang="en-US" dirty="0"/>
          </a:p>
        </p:txBody>
      </p:sp>
      <p:sp>
        <p:nvSpPr>
          <p:cNvPr id="3" name="Content Placeholder 2"/>
          <p:cNvSpPr>
            <a:spLocks noGrp="1"/>
          </p:cNvSpPr>
          <p:nvPr>
            <p:ph sz="half" idx="1"/>
          </p:nvPr>
        </p:nvSpPr>
        <p:spPr>
          <a:xfrm>
            <a:off x="228600" y="1295400"/>
            <a:ext cx="3886200" cy="5181600"/>
          </a:xfrm>
        </p:spPr>
        <p:txBody>
          <a:bodyPr>
            <a:normAutofit fontScale="77500" lnSpcReduction="20000"/>
          </a:bodyPr>
          <a:lstStyle/>
          <a:p>
            <a:pPr>
              <a:buFont typeface="Wingdings" pitchFamily="2" charset="2"/>
              <a:buChar char="ü"/>
            </a:pPr>
            <a:r>
              <a:rPr lang="en-US" dirty="0"/>
              <a:t>W</a:t>
            </a:r>
            <a:r>
              <a:rPr lang="en-US" dirty="0" smtClean="0"/>
              <a:t>ritten by Alliance for Green with support from the University of Maryland Extension as a tool for home energy auditors and others to help assess wood stove safety and efficiency</a:t>
            </a:r>
          </a:p>
          <a:p>
            <a:pPr>
              <a:buFont typeface="Wingdings" pitchFamily="2" charset="2"/>
              <a:buChar char="ü"/>
            </a:pPr>
            <a:r>
              <a:rPr lang="en-US" dirty="0" smtClean="0"/>
              <a:t>Available through the Extension </a:t>
            </a:r>
            <a:r>
              <a:rPr lang="en-US" dirty="0"/>
              <a:t>website: </a:t>
            </a:r>
            <a:r>
              <a:rPr lang="en-US" dirty="0">
                <a:hlinkClick r:id="rId2"/>
              </a:rPr>
              <a:t>http://</a:t>
            </a:r>
            <a:r>
              <a:rPr lang="en-US" dirty="0" smtClean="0">
                <a:hlinkClick r:id="rId2"/>
              </a:rPr>
              <a:t>www.naturalresources.umd.edu/Publications/FactSheets/FS-936_2012_Wood_Stove_Checklist.pdf</a:t>
            </a:r>
            <a:r>
              <a:rPr lang="en-US" dirty="0" smtClean="0"/>
              <a:t> </a:t>
            </a:r>
          </a:p>
          <a:p>
            <a:pPr>
              <a:buFont typeface="Wingdings" pitchFamily="2" charset="2"/>
              <a:buChar char="ü"/>
            </a:pPr>
            <a:r>
              <a:rPr lang="en-US" dirty="0" smtClean="0"/>
              <a:t>Send any feedback to </a:t>
            </a:r>
            <a:r>
              <a:rPr lang="en-US" dirty="0" smtClean="0">
                <a:hlinkClick r:id="rId3"/>
              </a:rPr>
              <a:t>contact@forgreenheat.org</a:t>
            </a:r>
            <a:r>
              <a:rPr lang="en-US" dirty="0" smtClean="0"/>
              <a:t> </a:t>
            </a:r>
          </a:p>
          <a:p>
            <a:endParaRPr lang="en-US" dirty="0"/>
          </a:p>
        </p:txBody>
      </p:sp>
      <p:pic>
        <p:nvPicPr>
          <p:cNvPr id="5" name="Content Placeholder 4"/>
          <p:cNvPicPr>
            <a:picLocks noGrp="1" noChangeAspect="1"/>
          </p:cNvPicPr>
          <p:nvPr>
            <p:ph sz="half" idx="2"/>
          </p:nvPr>
        </p:nvPicPr>
        <p:blipFill>
          <a:blip r:embed="rId4" cstate="email">
            <a:extLst>
              <a:ext uri="{28A0092B-C50C-407E-A947-70E740481C1C}">
                <a14:useLocalDpi xmlns:a14="http://schemas.microsoft.com/office/drawing/2010/main" xmlns=""/>
              </a:ext>
            </a:extLst>
          </a:blip>
          <a:stretch>
            <a:fillRect/>
          </a:stretch>
        </p:blipFill>
        <p:spPr>
          <a:xfrm>
            <a:off x="4303730" y="1295400"/>
            <a:ext cx="3849669" cy="5020330"/>
          </a:xfrm>
        </p:spPr>
      </p:pic>
    </p:spTree>
    <p:extLst>
      <p:ext uri="{BB962C8B-B14F-4D97-AF65-F5344CB8AC3E}">
        <p14:creationId xmlns:p14="http://schemas.microsoft.com/office/powerpoint/2010/main" xmlns="" val="1287818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2096" y="168066"/>
            <a:ext cx="8144703" cy="6479852"/>
          </a:xfrm>
        </p:spPr>
        <p:txBody>
          <a:bodyPr/>
          <a:lstStyle/>
          <a:p>
            <a:pPr marL="0" indent="0" algn="ctr">
              <a:buNone/>
            </a:pPr>
            <a:endParaRPr lang="en-US" sz="4400" dirty="0" smtClean="0"/>
          </a:p>
          <a:p>
            <a:pPr marL="0" indent="0" algn="ctr">
              <a:buNone/>
            </a:pPr>
            <a:endParaRPr lang="en-US" sz="4400" dirty="0"/>
          </a:p>
          <a:p>
            <a:pPr marL="0" indent="0" algn="ctr">
              <a:buNone/>
            </a:pPr>
            <a:r>
              <a:rPr lang="en-US" sz="4400" dirty="0" smtClean="0"/>
              <a:t>Thank you!</a:t>
            </a:r>
            <a:endParaRPr lang="en-US" dirty="0"/>
          </a:p>
          <a:p>
            <a:pPr marL="0" indent="0" algn="ctr">
              <a:buNone/>
            </a:pPr>
            <a:r>
              <a:rPr lang="en-US" sz="2400" dirty="0" smtClean="0">
                <a:hlinkClick r:id="rId2"/>
              </a:rPr>
              <a:t>John Ackerly</a:t>
            </a:r>
          </a:p>
          <a:p>
            <a:pPr marL="0" indent="0" algn="ctr">
              <a:buNone/>
            </a:pPr>
            <a:r>
              <a:rPr lang="en-US" sz="2400" dirty="0" smtClean="0">
                <a:hlinkClick r:id="rId2"/>
              </a:rPr>
              <a:t>www.forgreenheat.org</a:t>
            </a:r>
            <a:endParaRPr lang="en-US" sz="2400" dirty="0" smtClean="0"/>
          </a:p>
          <a:p>
            <a:pPr marL="0" indent="0" algn="ctr">
              <a:buNone/>
            </a:pPr>
            <a:r>
              <a:rPr lang="en-US" sz="2400" dirty="0" smtClean="0">
                <a:hlinkClick r:id="rId3"/>
              </a:rPr>
              <a:t>john@forgreenheat.org</a:t>
            </a:r>
            <a:endParaRPr lang="en-US" sz="2400" dirty="0" smtClean="0"/>
          </a:p>
          <a:p>
            <a:pPr marL="0" indent="0" algn="ctr">
              <a:buNone/>
            </a:pPr>
            <a:r>
              <a:rPr lang="en-US" sz="2400" dirty="0" smtClean="0"/>
              <a:t>301-841-7755</a:t>
            </a:r>
          </a:p>
          <a:p>
            <a:pPr marL="0" indent="0" algn="ctr">
              <a:buNone/>
            </a:pPr>
            <a:endParaRPr lang="en-US" dirty="0"/>
          </a:p>
        </p:txBody>
      </p:sp>
      <p:pic>
        <p:nvPicPr>
          <p:cNvPr id="4" name="Picture 3" descr="logo.gif"/>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081459" y="4724400"/>
            <a:ext cx="2950733" cy="1143000"/>
          </a:xfrm>
          <a:prstGeom prst="rect">
            <a:avLst/>
          </a:prstGeom>
        </p:spPr>
      </p:pic>
    </p:spTree>
    <p:extLst>
      <p:ext uri="{BB962C8B-B14F-4D97-AF65-F5344CB8AC3E}">
        <p14:creationId xmlns:p14="http://schemas.microsoft.com/office/powerpoint/2010/main" xmlns="" val="2821315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tah graph1.png"/>
          <p:cNvPicPr>
            <a:picLocks noGrp="1" noChangeAspect="1"/>
          </p:cNvPicPr>
          <p:nvPr>
            <p:ph idx="1"/>
          </p:nvPr>
        </p:nvPicPr>
        <p:blipFill>
          <a:blip r:embed="rId2" cstate="email">
            <a:extLst>
              <a:ext uri="{28A0092B-C50C-407E-A947-70E740481C1C}">
                <a14:useLocalDpi xmlns:a14="http://schemas.microsoft.com/office/drawing/2010/main" xmlns=""/>
              </a:ext>
            </a:extLst>
          </a:blip>
          <a:srcRect/>
          <a:stretch>
            <a:fillRect/>
          </a:stretch>
        </p:blipFill>
        <p:spPr>
          <a:xfrm>
            <a:off x="228600" y="533400"/>
            <a:ext cx="8090505" cy="5097018"/>
          </a:xfrm>
        </p:spPr>
      </p:pic>
    </p:spTree>
    <p:extLst>
      <p:ext uri="{BB962C8B-B14F-4D97-AF65-F5344CB8AC3E}">
        <p14:creationId xmlns:p14="http://schemas.microsoft.com/office/powerpoint/2010/main" xmlns="" val="3458794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tah graph4.png"/>
          <p:cNvPicPr>
            <a:picLocks noGrp="1" noChangeAspect="1"/>
          </p:cNvPicPr>
          <p:nvPr>
            <p:ph idx="1"/>
          </p:nvPr>
        </p:nvPicPr>
        <p:blipFill>
          <a:blip r:embed="rId2" cstate="email">
            <a:extLst>
              <a:ext uri="{28A0092B-C50C-407E-A947-70E740481C1C}">
                <a14:useLocalDpi xmlns:a14="http://schemas.microsoft.com/office/drawing/2010/main" xmlns=""/>
              </a:ext>
            </a:extLst>
          </a:blip>
          <a:srcRect/>
          <a:stretch>
            <a:fillRect/>
          </a:stretch>
        </p:blipFill>
        <p:spPr>
          <a:xfrm>
            <a:off x="0" y="533400"/>
            <a:ext cx="8345714" cy="5257800"/>
          </a:xfrm>
        </p:spPr>
      </p:pic>
    </p:spTree>
    <p:extLst>
      <p:ext uri="{BB962C8B-B14F-4D97-AF65-F5344CB8AC3E}">
        <p14:creationId xmlns:p14="http://schemas.microsoft.com/office/powerpoint/2010/main" xmlns="" val="3821099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077200" cy="1143000"/>
          </a:xfrm>
        </p:spPr>
        <p:txBody>
          <a:bodyPr/>
          <a:lstStyle/>
          <a:p>
            <a:r>
              <a:rPr lang="en-US" dirty="0" smtClean="0"/>
              <a:t>Salt Lake County is ground zero</a:t>
            </a:r>
            <a:endParaRPr lang="en-US" dirty="0"/>
          </a:p>
        </p:txBody>
      </p:sp>
      <p:pic>
        <p:nvPicPr>
          <p:cNvPr id="4" name="Content Placeholder 3" descr="Utah PNGchart.png"/>
          <p:cNvPicPr>
            <a:picLocks noGrp="1" noChangeAspect="1"/>
          </p:cNvPicPr>
          <p:nvPr>
            <p:ph idx="1"/>
          </p:nvPr>
        </p:nvPicPr>
        <p:blipFill>
          <a:blip r:embed="rId2" cstate="email">
            <a:extLst>
              <a:ext uri="{28A0092B-C50C-407E-A947-70E740481C1C}">
                <a14:useLocalDpi xmlns:a14="http://schemas.microsoft.com/office/drawing/2010/main" xmlns=""/>
              </a:ext>
            </a:extLst>
          </a:blip>
          <a:srcRect t="-46401" b="-46401"/>
          <a:stretch>
            <a:fillRect/>
          </a:stretch>
        </p:blipFill>
        <p:spPr>
          <a:xfrm>
            <a:off x="19989" y="2209800"/>
            <a:ext cx="8302171" cy="5230368"/>
          </a:xfrm>
        </p:spPr>
      </p:pic>
      <p:sp>
        <p:nvSpPr>
          <p:cNvPr id="5" name="TextBox 4"/>
          <p:cNvSpPr txBox="1"/>
          <p:nvPr/>
        </p:nvSpPr>
        <p:spPr>
          <a:xfrm>
            <a:off x="228600" y="1219200"/>
            <a:ext cx="8153400" cy="1569660"/>
          </a:xfrm>
          <a:prstGeom prst="rect">
            <a:avLst/>
          </a:prstGeom>
          <a:noFill/>
        </p:spPr>
        <p:txBody>
          <a:bodyPr wrap="square" rtlCol="0">
            <a:spAutoFit/>
          </a:bodyPr>
          <a:lstStyle/>
          <a:p>
            <a:pPr marL="342900" indent="-342900">
              <a:buFont typeface="Wingdings" charset="2"/>
              <a:buChar char="ü"/>
            </a:pPr>
            <a:r>
              <a:rPr lang="en-US" sz="2400" dirty="0" smtClean="0"/>
              <a:t>80% of all fireplaces and stoves in Utah are in the non-attainment area.</a:t>
            </a:r>
          </a:p>
          <a:p>
            <a:pPr marL="342900" indent="-342900">
              <a:buFont typeface="Wingdings" charset="2"/>
              <a:buChar char="ü"/>
            </a:pPr>
            <a:r>
              <a:rPr lang="en-US" sz="2400" dirty="0" smtClean="0"/>
              <a:t>Half of all fireplaces and stoves in non-attainment area are in Salt Lake county</a:t>
            </a:r>
            <a:r>
              <a:rPr lang="en-US" dirty="0" smtClean="0"/>
              <a:t>.</a:t>
            </a:r>
            <a:endParaRPr lang="en-US" dirty="0"/>
          </a:p>
        </p:txBody>
      </p:sp>
    </p:spTree>
    <p:extLst>
      <p:ext uri="{BB962C8B-B14F-4D97-AF65-F5344CB8AC3E}">
        <p14:creationId xmlns:p14="http://schemas.microsoft.com/office/powerpoint/2010/main" xmlns="" val="29477240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3270</TotalTime>
  <Words>3958</Words>
  <Application>Microsoft Office PowerPoint</Application>
  <PresentationFormat>On-screen Show (4:3)</PresentationFormat>
  <Paragraphs>502</Paragraphs>
  <Slides>69</Slides>
  <Notes>5</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Adjacency</vt:lpstr>
      <vt:lpstr>         </vt:lpstr>
      <vt:lpstr>Alliance for Green Heat</vt:lpstr>
      <vt:lpstr>Wood is 3rd most common heat in U.S.</vt:lpstr>
      <vt:lpstr>Slide 4</vt:lpstr>
      <vt:lpstr>           Wood Smoke in the US</vt:lpstr>
      <vt:lpstr>Income &amp; wood heating</vt:lpstr>
      <vt:lpstr>Slide 7</vt:lpstr>
      <vt:lpstr>Slide 8</vt:lpstr>
      <vt:lpstr>Salt Lake County is ground zero</vt:lpstr>
      <vt:lpstr>Evolution of Stove Technology</vt:lpstr>
      <vt:lpstr>1988 to present</vt:lpstr>
      <vt:lpstr>Fall and Rise of Catalytic Stove</vt:lpstr>
      <vt:lpstr>EPA Testing: Lab vs. Real World</vt:lpstr>
      <vt:lpstr>EPA Stove Testing</vt:lpstr>
      <vt:lpstr>Example of lab vs. real world emissions</vt:lpstr>
      <vt:lpstr>Slide 16</vt:lpstr>
      <vt:lpstr>Slide 17</vt:lpstr>
      <vt:lpstr>1 Wood stove = 10 pellet stoves</vt:lpstr>
      <vt:lpstr>New EPA Regulations</vt:lpstr>
      <vt:lpstr>Options to reduce wood smoke</vt:lpstr>
      <vt:lpstr>Strategies</vt:lpstr>
      <vt:lpstr>Education, education, education</vt:lpstr>
      <vt:lpstr>Education: Insurance matters</vt:lpstr>
      <vt:lpstr>Education: stoves can be dangerous</vt:lpstr>
      <vt:lpstr>Require permits &amp; inspections</vt:lpstr>
      <vt:lpstr>Ban install of old stoves</vt:lpstr>
      <vt:lpstr>Ban install of outdoor &amp; indoor boilers</vt:lpstr>
      <vt:lpstr>Only allow install of cleaner stoves</vt:lpstr>
      <vt:lpstr>Buyback or Bounty Programs</vt:lpstr>
      <vt:lpstr>Buyback logistics</vt:lpstr>
      <vt:lpstr>Moratorium on sales/installs</vt:lpstr>
      <vt:lpstr>Include stoves in energy audits</vt:lpstr>
      <vt:lpstr>Logistics: stoves in energy audits </vt:lpstr>
      <vt:lpstr> LIHEAP designation of wood stoves as a “Health and Safety hazard”?  </vt:lpstr>
      <vt:lpstr>Enforcing existing regulations</vt:lpstr>
      <vt:lpstr>Step 2 tactics</vt:lpstr>
      <vt:lpstr>State tax credit: positive reinforcement</vt:lpstr>
      <vt:lpstr>Sunset clause</vt:lpstr>
      <vt:lpstr>Change out program options</vt:lpstr>
      <vt:lpstr>Change out considerations</vt:lpstr>
      <vt:lpstr>Value Stove &amp; Installation Costs</vt:lpstr>
      <vt:lpstr>Libby MT Change out results</vt:lpstr>
      <vt:lpstr>Removal upon sale of home</vt:lpstr>
      <vt:lpstr>Slide 44</vt:lpstr>
      <vt:lpstr>Cap &amp; trade in Telluride, CO</vt:lpstr>
      <vt:lpstr>Emission standards in 2015 EPA Residential Heater Regulations</vt:lpstr>
      <vt:lpstr>Consumer Labels in New Rules</vt:lpstr>
      <vt:lpstr>Indoor air issues</vt:lpstr>
      <vt:lpstr>Efficiency in New EPA Rules</vt:lpstr>
      <vt:lpstr>Efficiency of wood appliances As tested at High Heating Value (HHV)</vt:lpstr>
      <vt:lpstr>Best heating fuel calculators</vt:lpstr>
      <vt:lpstr>Efficiency, draw and Dedicated outside air (DOA)</vt:lpstr>
      <vt:lpstr>What consumers need to know: Wood Stoves</vt:lpstr>
      <vt:lpstr>Wood stoves in BPI standards</vt:lpstr>
      <vt:lpstr>BPI Homeowner Questionnaire</vt:lpstr>
      <vt:lpstr>EPA certification and UL listing</vt:lpstr>
      <vt:lpstr>Signs of structural failure</vt:lpstr>
      <vt:lpstr>Glass</vt:lpstr>
      <vt:lpstr>Clearances from combustibles</vt:lpstr>
      <vt:lpstr>Inspecting gaskets</vt:lpstr>
      <vt:lpstr>Smoke leakage</vt:lpstr>
      <vt:lpstr>Chimneys</vt:lpstr>
      <vt:lpstr>Smoke &amp; carbon dioxide monitors</vt:lpstr>
      <vt:lpstr>Firebrick</vt:lpstr>
      <vt:lpstr>Firewood</vt:lpstr>
      <vt:lpstr>Pressed wood bricks</vt:lpstr>
      <vt:lpstr>Installation &amp; repair certification</vt:lpstr>
      <vt:lpstr>The Wood Stove Checklist</vt:lpstr>
      <vt:lpstr>Slide 69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John</dc:creator>
  <cp:lastModifiedBy>Norbert</cp:lastModifiedBy>
  <cp:revision>151</cp:revision>
  <dcterms:created xsi:type="dcterms:W3CDTF">2012-10-12T14:35:10Z</dcterms:created>
  <dcterms:modified xsi:type="dcterms:W3CDTF">2015-03-04T03:25:28Z</dcterms:modified>
</cp:coreProperties>
</file>